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Roboto Serif"/>
      <p:regular r:id="rId42"/>
      <p:bold r:id="rId43"/>
      <p:italic r:id="rId44"/>
      <p:boldItalic r:id="rId45"/>
    </p:embeddedFont>
    <p:embeddedFont>
      <p:font typeface="Source Code Pro"/>
      <p:regular r:id="rId46"/>
      <p:bold r:id="rId47"/>
      <p:italic r:id="rId48"/>
      <p:boldItalic r:id="rId49"/>
    </p:embeddedFont>
    <p:embeddedFont>
      <p:font typeface="Oswald"/>
      <p:regular r:id="rId50"/>
      <p:bold r:id="rId51"/>
    </p:embeddedFont>
    <p:embeddedFont>
      <p:font typeface="Roboto Serif SemiBold"/>
      <p:regular r:id="rId52"/>
      <p:bold r:id="rId53"/>
      <p:italic r:id="rId54"/>
      <p:boldItalic r:id="rId55"/>
    </p:embeddedFont>
    <p:embeddedFont>
      <p:font typeface="Roboto Serif Black"/>
      <p:bold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72CA92-8B92-46D5-957A-752D6CDA304E}">
  <a:tblStyle styleId="{FB72CA92-8B92-46D5-957A-752D6CDA304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obotoSerif-regular.fntdata"/><Relationship Id="rId41" Type="http://schemas.openxmlformats.org/officeDocument/2006/relationships/slide" Target="slides/slide35.xml"/><Relationship Id="rId44" Type="http://schemas.openxmlformats.org/officeDocument/2006/relationships/font" Target="fonts/RobotoSerif-italic.fntdata"/><Relationship Id="rId43" Type="http://schemas.openxmlformats.org/officeDocument/2006/relationships/font" Target="fonts/RobotoSerif-bold.fntdata"/><Relationship Id="rId46" Type="http://schemas.openxmlformats.org/officeDocument/2006/relationships/font" Target="fonts/SourceCodePro-regular.fntdata"/><Relationship Id="rId45" Type="http://schemas.openxmlformats.org/officeDocument/2006/relationships/font" Target="fonts/RobotoSerif-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SourceCodePro-italic.fntdata"/><Relationship Id="rId47" Type="http://schemas.openxmlformats.org/officeDocument/2006/relationships/font" Target="fonts/SourceCodePro-bold.fntdata"/><Relationship Id="rId49" Type="http://schemas.openxmlformats.org/officeDocument/2006/relationships/font" Target="fonts/SourceCodePr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swald-bold.fntdata"/><Relationship Id="rId50" Type="http://schemas.openxmlformats.org/officeDocument/2006/relationships/font" Target="fonts/Oswald-regular.fntdata"/><Relationship Id="rId53" Type="http://schemas.openxmlformats.org/officeDocument/2006/relationships/font" Target="fonts/RobotoSerifSemiBold-bold.fntdata"/><Relationship Id="rId52" Type="http://schemas.openxmlformats.org/officeDocument/2006/relationships/font" Target="fonts/RobotoSerifSemiBold-regular.fntdata"/><Relationship Id="rId11" Type="http://schemas.openxmlformats.org/officeDocument/2006/relationships/slide" Target="slides/slide5.xml"/><Relationship Id="rId55" Type="http://schemas.openxmlformats.org/officeDocument/2006/relationships/font" Target="fonts/RobotoSerifSemiBold-boldItalic.fntdata"/><Relationship Id="rId10" Type="http://schemas.openxmlformats.org/officeDocument/2006/relationships/slide" Target="slides/slide4.xml"/><Relationship Id="rId54" Type="http://schemas.openxmlformats.org/officeDocument/2006/relationships/font" Target="fonts/RobotoSerifSemiBold-italic.fntdata"/><Relationship Id="rId13" Type="http://schemas.openxmlformats.org/officeDocument/2006/relationships/slide" Target="slides/slide7.xml"/><Relationship Id="rId57" Type="http://schemas.openxmlformats.org/officeDocument/2006/relationships/font" Target="fonts/RobotoSerifBlack-boldItalic.fntdata"/><Relationship Id="rId12" Type="http://schemas.openxmlformats.org/officeDocument/2006/relationships/slide" Target="slides/slide6.xml"/><Relationship Id="rId56" Type="http://schemas.openxmlformats.org/officeDocument/2006/relationships/font" Target="fonts/RobotoSerifBlack-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38b4f8af4b_3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38b4f8af4b_3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38b4f8af4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38b4f8af4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38b4f8af4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38b4f8af4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38b4f8af4b_3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38b4f8af4b_3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8b4f8af4b_3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38b4f8af4b_3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38b4f8af4b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38b4f8af4b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8b4f8af4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38b4f8af4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a24e178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3a24e178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38b4f8af4b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38b4f8af4b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38b4f8af4b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38b4f8af4b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38b4f8af4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38b4f8af4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38b4f8af4b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38b4f8af4b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38b4f8af4b_3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38b4f8af4b_3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38b4f8af4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38b4f8af4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38b4f8af4b_3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38b4f8af4b_3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38b4f8af4b_3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38b4f8af4b_3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Low-cost</a:t>
            </a:r>
            <a:endParaRPr sz="1400"/>
          </a:p>
          <a:p>
            <a:pPr indent="-317500" lvl="0" marL="457200" rtl="0" algn="l">
              <a:spcBef>
                <a:spcPts val="0"/>
              </a:spcBef>
              <a:spcAft>
                <a:spcPts val="0"/>
              </a:spcAft>
              <a:buSzPts val="1400"/>
              <a:buChar char="●"/>
            </a:pPr>
            <a:r>
              <a:rPr lang="en" sz="1400"/>
              <a:t>Modular</a:t>
            </a:r>
            <a:endParaRPr sz="1400"/>
          </a:p>
          <a:p>
            <a:pPr indent="-317500" lvl="0" marL="457200" rtl="0" algn="l">
              <a:spcBef>
                <a:spcPts val="0"/>
              </a:spcBef>
              <a:spcAft>
                <a:spcPts val="0"/>
              </a:spcAft>
              <a:buSzPts val="1400"/>
              <a:buChar char="●"/>
            </a:pPr>
            <a:r>
              <a:rPr lang="en" sz="1400"/>
              <a:t>Flexible</a:t>
            </a:r>
            <a:endParaRPr sz="1400"/>
          </a:p>
          <a:p>
            <a:pPr indent="-317500" lvl="0" marL="457200" rtl="0" algn="l">
              <a:spcBef>
                <a:spcPts val="0"/>
              </a:spcBef>
              <a:spcAft>
                <a:spcPts val="0"/>
              </a:spcAft>
              <a:buSzPts val="1400"/>
              <a:buChar char="●"/>
            </a:pPr>
            <a:r>
              <a:rPr lang="en" sz="1400"/>
              <a:t>Appropriate for various levels</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38b4f8af4b_3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38b4f8af4b_3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38b4f8af4b_3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38b4f8af4b_3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38b4f8af4b_3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38b4f8af4b_3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38b4f8af4b_3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38b4f8af4b_3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1d568a10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1d568a10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Low-cost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Modular</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Flexible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Appropriate for various levels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38b4f8af4b_3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38b4f8af4b_3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38b4f8af4b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38b4f8af4b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38b4f8af4b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38b4f8af4b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1d568a108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1d568a108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38b4f8af4b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38b4f8af4b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3a8919fa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3a8919fa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38b4f8af4b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38b4f8af4b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38b4f8af4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38b4f8af4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38b4f8af4b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38b4f8af4b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38b4f8af4b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38b4f8af4b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38b4f8af4b_3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38b4f8af4b_3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38b4f8af4b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38b4f8af4b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8b4f8af4b_3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38b4f8af4b_3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cxnSp>
        <p:nvCxnSpPr>
          <p:cNvPr id="64" name="Google Shape;64;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65" name="Google Shape;6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66" name="Google Shape;6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1"/>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69" name="Google Shape;69;p11"/>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2"/>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73" name="Google Shape;73;p12"/>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25" name="Google Shape;25;p4"/>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cxnSp>
        <p:nvCxnSpPr>
          <p:cNvPr id="27" name="Google Shape;27;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8" name="Google Shape;28;p5"/>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5"/>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33" name="Google Shape;33;p5"/>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38" name="Google Shape;38;p6"/>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41" name="Google Shape;41;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7"/>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45" name="Google Shape;45;p7"/>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50" name="Google Shape;50;p8"/>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51" name="Shape 51"/>
        <p:cNvGrpSpPr/>
        <p:nvPr/>
      </p:nvGrpSpPr>
      <p:grpSpPr>
        <a:xfrm>
          <a:off x="0" y="0"/>
          <a:ext cx="0" cy="0"/>
          <a:chOff x="0" y="0"/>
          <a:chExt cx="0" cy="0"/>
        </a:xfrm>
      </p:grpSpPr>
      <p:sp>
        <p:nvSpPr>
          <p:cNvPr id="52" name="Google Shape;5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54" name="Google Shape;54;p9"/>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55" name="Google Shape;55;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56" name="Google Shape;5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7" name="Google Shape;5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60" name="Google Shape;6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0"/>
          <p:cNvSpPr/>
          <p:nvPr/>
        </p:nvSpPr>
        <p:spPr>
          <a:xfrm>
            <a:off x="311700" y="4865400"/>
            <a:ext cx="8520600" cy="191425"/>
          </a:xfrm>
          <a:prstGeom prst="flowChartProcess">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lt1"/>
                </a:solidFill>
                <a:latin typeface="Times New Roman"/>
                <a:ea typeface="Times New Roman"/>
                <a:cs typeface="Times New Roman"/>
                <a:sym typeface="Times New Roman"/>
              </a:rPr>
              <a:t>NoireSTEMinist.com</a:t>
            </a:r>
            <a:endParaRPr b="1" sz="1200">
              <a:solidFill>
                <a:schemeClr val="lt1"/>
              </a:solidFill>
              <a:latin typeface="Times New Roman"/>
              <a:ea typeface="Times New Roman"/>
              <a:cs typeface="Times New Roman"/>
              <a:sym typeface="Times New Roman"/>
            </a:endParaRPr>
          </a:p>
        </p:txBody>
      </p:sp>
      <p:pic>
        <p:nvPicPr>
          <p:cNvPr id="62" name="Google Shape;62;p10"/>
          <p:cNvPicPr preferRelativeResize="0"/>
          <p:nvPr/>
        </p:nvPicPr>
        <p:blipFill>
          <a:blip r:embed="rId2">
            <a:alphaModFix/>
          </a:blip>
          <a:stretch>
            <a:fillRect/>
          </a:stretch>
        </p:blipFill>
        <p:spPr>
          <a:xfrm>
            <a:off x="8158550" y="42825"/>
            <a:ext cx="806175" cy="8061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www.youtube.com/watch?v=9JSWwAUlQ24"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www.youtube.com/watch?v=ZLJ2DVHmfxU"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drive.google.com/file/d/1FMlVyiVoKhOdoq35D6dFuI8sWPT_3nYu/view" TargetMode="Externa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drive.google.com/file/d/1d6od30wqfcChetfaFdtGg9kzCM7OvQl0/view"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hyperlink" Target="http://drive.google.com/file/d/10gaw4bW6Q4lyCflVwMyfXK9qrX8szHd9/view" TargetMode="External"/><Relationship Id="rId5"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www.youtube.com/watch?v=aAVKELIEhKc"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drive.google.com/file/d/1ds5oMSuULxKHNIrAgyUEgY9DcpcMKzw9/view" TargetMode="Externa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drive.google.com/file/d/1_UIrZPRCYqkKPrrlRyi0pkMBYSwoOrl3/view" TargetMode="Externa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drive.google.com/file/d/1JNYd2H06UrbxJI1ZOhPW_toCUA_O-Bty/view" TargetMode="Externa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drive.google.com/file/d/1QIP62IDP3XemHpZlvj-iJ63bH6o6-_bT/view" TargetMode="Externa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drive.google.com/file/d/1xgUAJ_VwmOFwu69iKBo3WEod6o-pZDiZ/view" TargetMode="Externa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4.jpg"/><Relationship Id="rId5" Type="http://schemas.openxmlformats.org/officeDocument/2006/relationships/image" Target="../media/image37.jpg"/></Relationships>
</file>

<file path=ppt/slides/_rels/slide35.xml.rels><?xml version="1.0" encoding="UTF-8" standalone="yes"?><Relationships xmlns="http://schemas.openxmlformats.org/package/2006/relationships"><Relationship Id="rId11" Type="http://schemas.openxmlformats.org/officeDocument/2006/relationships/image" Target="../media/image42.jpg"/><Relationship Id="rId10" Type="http://schemas.openxmlformats.org/officeDocument/2006/relationships/image" Target="../media/image47.png"/><Relationship Id="rId13" Type="http://schemas.openxmlformats.org/officeDocument/2006/relationships/image" Target="../media/image45.png"/><Relationship Id="rId12"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hyperlink" Target="mailto:berry123@rose-hulman.edu" TargetMode="External"/><Relationship Id="rId4" Type="http://schemas.openxmlformats.org/officeDocument/2006/relationships/hyperlink" Target="https://wordpress.rose-hulman.edu/berry123" TargetMode="External"/><Relationship Id="rId9" Type="http://schemas.openxmlformats.org/officeDocument/2006/relationships/hyperlink" Target="https://www.instructables.com/member/carlottaberry/" TargetMode="External"/><Relationship Id="rId5" Type="http://schemas.openxmlformats.org/officeDocument/2006/relationships/hyperlink" Target="http://noiresteminist.com" TargetMode="External"/><Relationship Id="rId6" Type="http://schemas.openxmlformats.org/officeDocument/2006/relationships/hyperlink" Target="http://youtube.com/CARLOTTABERRY" TargetMode="External"/><Relationship Id="rId7" Type="http://schemas.openxmlformats.org/officeDocument/2006/relationships/hyperlink" Target="https://github.com/berry123/Lily-Bot" TargetMode="External"/><Relationship Id="rId8" Type="http://schemas.openxmlformats.org/officeDocument/2006/relationships/hyperlink" Target="https://www.hackster.io/berry12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3"/>
          <p:cNvSpPr txBox="1"/>
          <p:nvPr>
            <p:ph type="title"/>
          </p:nvPr>
        </p:nvSpPr>
        <p:spPr>
          <a:xfrm>
            <a:off x="0" y="130175"/>
            <a:ext cx="4481400" cy="228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Roboto Serif Black"/>
                <a:ea typeface="Roboto Serif Black"/>
                <a:cs typeface="Roboto Serif Black"/>
                <a:sym typeface="Roboto Serif Black"/>
              </a:rPr>
              <a:t>Robotics For The Streets:</a:t>
            </a:r>
            <a:endParaRPr sz="2200">
              <a:latin typeface="Roboto Serif Black"/>
              <a:ea typeface="Roboto Serif Black"/>
              <a:cs typeface="Roboto Serif Black"/>
              <a:sym typeface="Roboto Serif Black"/>
            </a:endParaRPr>
          </a:p>
          <a:p>
            <a:pPr indent="0" lvl="0" marL="0" rtl="0" algn="ctr">
              <a:spcBef>
                <a:spcPts val="0"/>
              </a:spcBef>
              <a:spcAft>
                <a:spcPts val="0"/>
              </a:spcAft>
              <a:buNone/>
            </a:pPr>
            <a:r>
              <a:rPr lang="en" sz="2200">
                <a:latin typeface="Roboto Serif Black"/>
                <a:ea typeface="Roboto Serif Black"/>
                <a:cs typeface="Roboto Serif Black"/>
                <a:sym typeface="Roboto Serif Black"/>
              </a:rPr>
              <a:t>Open-Source Robotics for Academics and The Community</a:t>
            </a:r>
            <a:endParaRPr sz="2200">
              <a:latin typeface="Roboto Serif Black"/>
              <a:ea typeface="Roboto Serif Black"/>
              <a:cs typeface="Roboto Serif Black"/>
              <a:sym typeface="Roboto Serif Black"/>
            </a:endParaRPr>
          </a:p>
        </p:txBody>
      </p:sp>
      <p:sp>
        <p:nvSpPr>
          <p:cNvPr id="79" name="Google Shape;79;p13"/>
          <p:cNvSpPr txBox="1"/>
          <p:nvPr>
            <p:ph idx="1" type="subTitle"/>
          </p:nvPr>
        </p:nvSpPr>
        <p:spPr>
          <a:xfrm>
            <a:off x="265500" y="2206750"/>
            <a:ext cx="4045200" cy="179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Calibri"/>
                <a:ea typeface="Calibri"/>
                <a:cs typeface="Calibri"/>
                <a:sym typeface="Calibri"/>
              </a:rPr>
              <a:t>Carlotta A. Berry, PhD</a:t>
            </a:r>
            <a:endParaRPr sz="1800">
              <a:latin typeface="Calibri"/>
              <a:ea typeface="Calibri"/>
              <a:cs typeface="Calibri"/>
              <a:sym typeface="Calibri"/>
            </a:endParaRPr>
          </a:p>
          <a:p>
            <a:pPr indent="0" lvl="0" marL="0" rtl="0" algn="ctr">
              <a:spcBef>
                <a:spcPts val="0"/>
              </a:spcBef>
              <a:spcAft>
                <a:spcPts val="0"/>
              </a:spcAft>
              <a:buNone/>
            </a:pPr>
            <a:r>
              <a:rPr lang="en" sz="1800">
                <a:latin typeface="Calibri"/>
                <a:ea typeface="Calibri"/>
                <a:cs typeface="Calibri"/>
                <a:sym typeface="Calibri"/>
              </a:rPr>
              <a:t>Professor and Endowed Chair</a:t>
            </a:r>
            <a:endParaRPr sz="1800">
              <a:latin typeface="Calibri"/>
              <a:ea typeface="Calibri"/>
              <a:cs typeface="Calibri"/>
              <a:sym typeface="Calibri"/>
            </a:endParaRPr>
          </a:p>
          <a:p>
            <a:pPr indent="0" lvl="0" marL="0" rtl="0" algn="ctr">
              <a:spcBef>
                <a:spcPts val="0"/>
              </a:spcBef>
              <a:spcAft>
                <a:spcPts val="0"/>
              </a:spcAft>
              <a:buNone/>
            </a:pPr>
            <a:r>
              <a:rPr lang="en" sz="1800">
                <a:latin typeface="Calibri"/>
                <a:ea typeface="Calibri"/>
                <a:cs typeface="Calibri"/>
                <a:sym typeface="Calibri"/>
              </a:rPr>
              <a:t>Electrical and Computer Engineering</a:t>
            </a:r>
            <a:endParaRPr sz="1800">
              <a:latin typeface="Calibri"/>
              <a:ea typeface="Calibri"/>
              <a:cs typeface="Calibri"/>
              <a:sym typeface="Calibri"/>
            </a:endParaRPr>
          </a:p>
          <a:p>
            <a:pPr indent="0" lvl="0" marL="0" rtl="0" algn="ctr">
              <a:spcBef>
                <a:spcPts val="0"/>
              </a:spcBef>
              <a:spcAft>
                <a:spcPts val="0"/>
              </a:spcAft>
              <a:buNone/>
            </a:pPr>
            <a:r>
              <a:rPr lang="en" sz="1800">
                <a:latin typeface="Calibri"/>
                <a:ea typeface="Calibri"/>
                <a:cs typeface="Calibri"/>
                <a:sym typeface="Calibri"/>
              </a:rPr>
              <a:t>Rose-Hulman Institute of Technology</a:t>
            </a:r>
            <a:endParaRPr sz="1800">
              <a:latin typeface="Calibri"/>
              <a:ea typeface="Calibri"/>
              <a:cs typeface="Calibri"/>
              <a:sym typeface="Calibri"/>
            </a:endParaRPr>
          </a:p>
          <a:p>
            <a:pPr indent="0" lvl="0" marL="0" rtl="0" algn="ctr">
              <a:spcBef>
                <a:spcPts val="0"/>
              </a:spcBef>
              <a:spcAft>
                <a:spcPts val="0"/>
              </a:spcAft>
              <a:buNone/>
            </a:pPr>
            <a:r>
              <a:rPr lang="en" sz="1800">
                <a:latin typeface="Calibri"/>
                <a:ea typeface="Calibri"/>
                <a:cs typeface="Calibri"/>
                <a:sym typeface="Calibri"/>
              </a:rPr>
              <a:t>Open-Source Hardware Trailblazer Fellow</a:t>
            </a:r>
            <a:endParaRPr sz="1800">
              <a:latin typeface="Calibri"/>
              <a:ea typeface="Calibri"/>
              <a:cs typeface="Calibri"/>
              <a:sym typeface="Calibri"/>
            </a:endParaRPr>
          </a:p>
        </p:txBody>
      </p:sp>
      <p:pic>
        <p:nvPicPr>
          <p:cNvPr id="80" name="Google Shape;80;p13"/>
          <p:cNvPicPr preferRelativeResize="0"/>
          <p:nvPr/>
        </p:nvPicPr>
        <p:blipFill>
          <a:blip r:embed="rId3">
            <a:alphaModFix/>
          </a:blip>
          <a:stretch>
            <a:fillRect/>
          </a:stretch>
        </p:blipFill>
        <p:spPr>
          <a:xfrm>
            <a:off x="4788750" y="851375"/>
            <a:ext cx="4081275" cy="3322027"/>
          </a:xfrm>
          <a:prstGeom prst="rect">
            <a:avLst/>
          </a:prstGeom>
          <a:noFill/>
          <a:ln>
            <a:noFill/>
          </a:ln>
        </p:spPr>
      </p:pic>
      <p:sp>
        <p:nvSpPr>
          <p:cNvPr id="81" name="Google Shape;81;p13"/>
          <p:cNvSpPr txBox="1"/>
          <p:nvPr>
            <p:ph idx="1" type="subTitle"/>
          </p:nvPr>
        </p:nvSpPr>
        <p:spPr>
          <a:xfrm>
            <a:off x="168925" y="3803250"/>
            <a:ext cx="4045200" cy="1019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1600">
                <a:solidFill>
                  <a:srgbClr val="EFEFEF"/>
                </a:solidFill>
                <a:latin typeface="Calibri"/>
                <a:ea typeface="Calibri"/>
                <a:cs typeface="Calibri"/>
                <a:sym typeface="Calibri"/>
              </a:rPr>
              <a:t>Open-Hardware Summit</a:t>
            </a:r>
            <a:endParaRPr sz="1600">
              <a:solidFill>
                <a:srgbClr val="EFEFEF"/>
              </a:solidFill>
              <a:latin typeface="Calibri"/>
              <a:ea typeface="Calibri"/>
              <a:cs typeface="Calibri"/>
              <a:sym typeface="Calibri"/>
            </a:endParaRPr>
          </a:p>
          <a:p>
            <a:pPr indent="0" lvl="0" marL="0" rtl="0" algn="ctr">
              <a:spcBef>
                <a:spcPts val="0"/>
              </a:spcBef>
              <a:spcAft>
                <a:spcPts val="0"/>
              </a:spcAft>
              <a:buNone/>
            </a:pPr>
            <a:r>
              <a:rPr lang="en" sz="1600">
                <a:solidFill>
                  <a:srgbClr val="EFEFEF"/>
                </a:solidFill>
                <a:latin typeface="Calibri"/>
                <a:ea typeface="Calibri"/>
                <a:cs typeface="Calibri"/>
                <a:sym typeface="Calibri"/>
              </a:rPr>
              <a:t>New York City, New York</a:t>
            </a:r>
            <a:endParaRPr sz="1600">
              <a:solidFill>
                <a:srgbClr val="EFEFEF"/>
              </a:solidFill>
              <a:latin typeface="Calibri"/>
              <a:ea typeface="Calibri"/>
              <a:cs typeface="Calibri"/>
              <a:sym typeface="Calibri"/>
            </a:endParaRPr>
          </a:p>
          <a:p>
            <a:pPr indent="0" lvl="0" marL="0" rtl="0" algn="ctr">
              <a:spcBef>
                <a:spcPts val="0"/>
              </a:spcBef>
              <a:spcAft>
                <a:spcPts val="0"/>
              </a:spcAft>
              <a:buNone/>
            </a:pPr>
            <a:r>
              <a:rPr lang="en" sz="1600">
                <a:solidFill>
                  <a:srgbClr val="EFEFEF"/>
                </a:solidFill>
                <a:latin typeface="Calibri"/>
                <a:ea typeface="Calibri"/>
                <a:cs typeface="Calibri"/>
                <a:sym typeface="Calibri"/>
              </a:rPr>
              <a:t>Friday, April 28, 2023</a:t>
            </a:r>
            <a:endParaRPr sz="1600">
              <a:solidFill>
                <a:srgbClr val="EFEFEF"/>
              </a:solidFill>
              <a:latin typeface="Calibri"/>
              <a:ea typeface="Calibri"/>
              <a:cs typeface="Calibri"/>
              <a:sym typeface="Calibri"/>
            </a:endParaRPr>
          </a:p>
        </p:txBody>
      </p:sp>
      <p:pic>
        <p:nvPicPr>
          <p:cNvPr id="82" name="Google Shape;82;p13"/>
          <p:cNvPicPr preferRelativeResize="0"/>
          <p:nvPr/>
        </p:nvPicPr>
        <p:blipFill>
          <a:blip r:embed="rId4">
            <a:alphaModFix/>
          </a:blip>
          <a:stretch>
            <a:fillRect/>
          </a:stretch>
        </p:blipFill>
        <p:spPr>
          <a:xfrm>
            <a:off x="4788750" y="185000"/>
            <a:ext cx="1660875" cy="1660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00" y="220375"/>
            <a:ext cx="8520600" cy="885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Roboto Serif Black"/>
                <a:ea typeface="Roboto Serif Black"/>
                <a:cs typeface="Roboto Serif Black"/>
                <a:sym typeface="Roboto Serif Black"/>
              </a:rPr>
              <a:t>Design</a:t>
            </a:r>
            <a:endParaRPr sz="5000"/>
          </a:p>
        </p:txBody>
      </p:sp>
      <p:pic>
        <p:nvPicPr>
          <p:cNvPr id="147" name="Google Shape;147;p22"/>
          <p:cNvPicPr preferRelativeResize="0"/>
          <p:nvPr/>
        </p:nvPicPr>
        <p:blipFill>
          <a:blip r:embed="rId3">
            <a:alphaModFix/>
          </a:blip>
          <a:stretch>
            <a:fillRect/>
          </a:stretch>
        </p:blipFill>
        <p:spPr>
          <a:xfrm>
            <a:off x="1372250" y="1140325"/>
            <a:ext cx="6399504" cy="3761475"/>
          </a:xfrm>
          <a:prstGeom prst="rect">
            <a:avLst/>
          </a:prstGeom>
          <a:noFill/>
          <a:ln>
            <a:noFill/>
          </a:ln>
        </p:spPr>
      </p:pic>
      <p:sp>
        <p:nvSpPr>
          <p:cNvPr id="148" name="Google Shape;148;p22"/>
          <p:cNvSpPr txBox="1"/>
          <p:nvPr/>
        </p:nvSpPr>
        <p:spPr>
          <a:xfrm>
            <a:off x="4081175" y="1765825"/>
            <a:ext cx="1253700" cy="4002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Source Code Pro"/>
                <a:ea typeface="Source Code Pro"/>
                <a:cs typeface="Source Code Pro"/>
                <a:sym typeface="Source Code Pro"/>
              </a:rPr>
              <a:t>Daisy-Bot</a:t>
            </a:r>
            <a:endParaRPr b="1">
              <a:solidFill>
                <a:schemeClr val="dk1"/>
              </a:solidFill>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2950475" y="3118700"/>
            <a:ext cx="2538374" cy="1732724"/>
          </a:xfrm>
          <a:prstGeom prst="rect">
            <a:avLst/>
          </a:prstGeom>
          <a:noFill/>
          <a:ln>
            <a:noFill/>
          </a:ln>
        </p:spPr>
      </p:pic>
      <p:sp>
        <p:nvSpPr>
          <p:cNvPr id="154" name="Google Shape;154;p23"/>
          <p:cNvSpPr txBox="1"/>
          <p:nvPr>
            <p:ph type="title"/>
          </p:nvPr>
        </p:nvSpPr>
        <p:spPr>
          <a:xfrm>
            <a:off x="311700" y="220375"/>
            <a:ext cx="8520600" cy="885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Roboto Serif Black"/>
                <a:ea typeface="Roboto Serif Black"/>
                <a:cs typeface="Roboto Serif Black"/>
                <a:sym typeface="Roboto Serif Black"/>
              </a:rPr>
              <a:t>Design</a:t>
            </a:r>
            <a:endParaRPr sz="5000"/>
          </a:p>
        </p:txBody>
      </p:sp>
      <p:sp>
        <p:nvSpPr>
          <p:cNvPr id="155" name="Google Shape;155;p23"/>
          <p:cNvSpPr txBox="1"/>
          <p:nvPr>
            <p:ph idx="2" type="body"/>
          </p:nvPr>
        </p:nvSpPr>
        <p:spPr>
          <a:xfrm>
            <a:off x="311700" y="1161250"/>
            <a:ext cx="3323100" cy="3042900"/>
          </a:xfrm>
          <a:prstGeom prst="rect">
            <a:avLst/>
          </a:prstGeom>
        </p:spPr>
        <p:txBody>
          <a:bodyPr anchorCtr="0" anchor="t" bIns="91425" lIns="91425" spcFirstLastPara="1" rIns="91425" wrap="square" tIns="91425">
            <a:noAutofit/>
          </a:bodyPr>
          <a:lstStyle/>
          <a:p>
            <a:pPr indent="-342900" lvl="0" marL="457200" rtl="0" algn="l">
              <a:spcBef>
                <a:spcPts val="240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Open-source robotics</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Open-source hardware</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Open-source software</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Char char="●"/>
            </a:pPr>
            <a:r>
              <a:rPr lang="en" sz="1800">
                <a:solidFill>
                  <a:srgbClr val="000000"/>
                </a:solidFill>
                <a:latin typeface="Calibri"/>
                <a:ea typeface="Calibri"/>
                <a:cs typeface="Calibri"/>
                <a:sym typeface="Calibri"/>
              </a:rPr>
              <a:t>Hardware</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Char char="○"/>
            </a:pPr>
            <a:r>
              <a:rPr lang="en" sz="1800">
                <a:solidFill>
                  <a:srgbClr val="000000"/>
                </a:solidFill>
                <a:latin typeface="Calibri"/>
                <a:ea typeface="Calibri"/>
                <a:cs typeface="Calibri"/>
                <a:sym typeface="Calibri"/>
              </a:rPr>
              <a:t>Tinkercad</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Char char="○"/>
            </a:pPr>
            <a:r>
              <a:rPr lang="en" sz="1800">
                <a:solidFill>
                  <a:srgbClr val="000000"/>
                </a:solidFill>
                <a:latin typeface="Calibri"/>
                <a:ea typeface="Calibri"/>
                <a:cs typeface="Calibri"/>
                <a:sym typeface="Calibri"/>
              </a:rPr>
              <a:t>SolidWorks</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Parts</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3d printed</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Off the shelf parts</a:t>
            </a:r>
            <a:endParaRPr sz="1800">
              <a:latin typeface="Calibri"/>
              <a:ea typeface="Calibri"/>
              <a:cs typeface="Calibri"/>
              <a:sym typeface="Calibri"/>
            </a:endParaRPr>
          </a:p>
        </p:txBody>
      </p:sp>
      <p:pic>
        <p:nvPicPr>
          <p:cNvPr id="156" name="Google Shape;156;p23"/>
          <p:cNvPicPr preferRelativeResize="0"/>
          <p:nvPr/>
        </p:nvPicPr>
        <p:blipFill>
          <a:blip r:embed="rId4">
            <a:alphaModFix/>
          </a:blip>
          <a:stretch>
            <a:fillRect/>
          </a:stretch>
        </p:blipFill>
        <p:spPr>
          <a:xfrm>
            <a:off x="6203650" y="2308625"/>
            <a:ext cx="2628649" cy="2231527"/>
          </a:xfrm>
          <a:prstGeom prst="rect">
            <a:avLst/>
          </a:prstGeom>
          <a:noFill/>
          <a:ln>
            <a:noFill/>
          </a:ln>
        </p:spPr>
      </p:pic>
      <p:sp>
        <p:nvSpPr>
          <p:cNvPr id="157" name="Google Shape;157;p23"/>
          <p:cNvSpPr txBox="1"/>
          <p:nvPr>
            <p:ph idx="2" type="body"/>
          </p:nvPr>
        </p:nvSpPr>
        <p:spPr>
          <a:xfrm>
            <a:off x="3865475" y="1267500"/>
            <a:ext cx="2739900" cy="2086800"/>
          </a:xfrm>
          <a:prstGeom prst="rect">
            <a:avLst/>
          </a:prstGeom>
        </p:spPr>
        <p:txBody>
          <a:bodyPr anchorCtr="0" anchor="t" bIns="91425" lIns="91425" spcFirstLastPara="1" rIns="91425" wrap="square" tIns="91425">
            <a:noAutofit/>
          </a:bodyPr>
          <a:lstStyle/>
          <a:p>
            <a:pPr indent="-342900" lvl="0" marL="457200" rtl="0" algn="l">
              <a:spcBef>
                <a:spcPts val="240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Electronics</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Fritzing</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Tinkercad</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Software</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Arduino Sketch</a:t>
            </a:r>
            <a:endParaRPr sz="1800">
              <a:solidFill>
                <a:srgbClr val="000000"/>
              </a:solidFill>
              <a:latin typeface="Calibri"/>
              <a:ea typeface="Calibri"/>
              <a:cs typeface="Calibri"/>
              <a:sym typeface="Calibri"/>
            </a:endParaRPr>
          </a:p>
          <a:p>
            <a:pPr indent="-342900" lvl="1" marL="9144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Scratch</a:t>
            </a:r>
            <a:endParaRPr sz="1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Learning RoadMap</a:t>
            </a:r>
            <a:endParaRPr sz="4000">
              <a:latin typeface="Roboto Serif Black"/>
              <a:ea typeface="Roboto Serif Black"/>
              <a:cs typeface="Roboto Serif Black"/>
              <a:sym typeface="Roboto Serif Black"/>
            </a:endParaRPr>
          </a:p>
        </p:txBody>
      </p:sp>
      <p:pic>
        <p:nvPicPr>
          <p:cNvPr id="163" name="Google Shape;163;p24"/>
          <p:cNvPicPr preferRelativeResize="0"/>
          <p:nvPr/>
        </p:nvPicPr>
        <p:blipFill>
          <a:blip r:embed="rId3">
            <a:alphaModFix/>
          </a:blip>
          <a:stretch>
            <a:fillRect/>
          </a:stretch>
        </p:blipFill>
        <p:spPr>
          <a:xfrm>
            <a:off x="0" y="1679975"/>
            <a:ext cx="9144003" cy="2884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Open-Source Resources</a:t>
            </a:r>
            <a:endParaRPr sz="4000"/>
          </a:p>
        </p:txBody>
      </p:sp>
      <p:sp>
        <p:nvSpPr>
          <p:cNvPr id="169" name="Google Shape;169;p25"/>
          <p:cNvSpPr txBox="1"/>
          <p:nvPr>
            <p:ph idx="2" type="body"/>
          </p:nvPr>
        </p:nvSpPr>
        <p:spPr>
          <a:xfrm>
            <a:off x="159300" y="1336550"/>
            <a:ext cx="3999900" cy="3431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Blogs</a:t>
            </a:r>
            <a:r>
              <a:rPr lang="en" sz="2000">
                <a:latin typeface="Calibri"/>
                <a:ea typeface="Calibri"/>
                <a:cs typeface="Calibri"/>
                <a:sym typeface="Calibri"/>
              </a:rPr>
              <a:t> on website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Videos</a:t>
            </a:r>
            <a:r>
              <a:rPr lang="en" sz="2000">
                <a:latin typeface="Calibri"/>
                <a:ea typeface="Calibri"/>
                <a:cs typeface="Calibri"/>
                <a:sym typeface="Calibri"/>
              </a:rPr>
              <a:t> on YouTube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Code</a:t>
            </a:r>
            <a:r>
              <a:rPr lang="en" sz="2000">
                <a:latin typeface="Calibri"/>
                <a:ea typeface="Calibri"/>
                <a:cs typeface="Calibri"/>
                <a:sym typeface="Calibri"/>
              </a:rPr>
              <a:t> and </a:t>
            </a:r>
            <a:r>
              <a:rPr b="1" lang="en" sz="2000" u="sng">
                <a:solidFill>
                  <a:schemeClr val="dk1"/>
                </a:solidFill>
                <a:latin typeface="Calibri"/>
                <a:ea typeface="Calibri"/>
                <a:cs typeface="Calibri"/>
                <a:sym typeface="Calibri"/>
              </a:rPr>
              <a:t>CAD files</a:t>
            </a:r>
            <a:r>
              <a:rPr lang="en" sz="2000">
                <a:latin typeface="Calibri"/>
                <a:ea typeface="Calibri"/>
                <a:cs typeface="Calibri"/>
                <a:sym typeface="Calibri"/>
              </a:rPr>
              <a:t> on GITHUB</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Projects</a:t>
            </a:r>
            <a:r>
              <a:rPr lang="en" sz="2000">
                <a:latin typeface="Calibri"/>
                <a:ea typeface="Calibri"/>
                <a:cs typeface="Calibri"/>
                <a:sym typeface="Calibri"/>
              </a:rPr>
              <a:t> on Instructables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Projects</a:t>
            </a:r>
            <a:r>
              <a:rPr lang="en" sz="2000">
                <a:solidFill>
                  <a:schemeClr val="dk1"/>
                </a:solidFill>
                <a:latin typeface="Calibri"/>
                <a:ea typeface="Calibri"/>
                <a:cs typeface="Calibri"/>
                <a:sym typeface="Calibri"/>
              </a:rPr>
              <a:t> </a:t>
            </a:r>
            <a:r>
              <a:rPr lang="en" sz="2000">
                <a:latin typeface="Calibri"/>
                <a:ea typeface="Calibri"/>
                <a:cs typeface="Calibri"/>
                <a:sym typeface="Calibri"/>
              </a:rPr>
              <a:t>on HacksterIO</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solidFill>
                  <a:schemeClr val="dk1"/>
                </a:solidFill>
                <a:latin typeface="Calibri"/>
                <a:ea typeface="Calibri"/>
                <a:cs typeface="Calibri"/>
                <a:sym typeface="Calibri"/>
              </a:rPr>
              <a:t>Content</a:t>
            </a:r>
            <a:r>
              <a:rPr lang="en" sz="2000">
                <a:latin typeface="Calibri"/>
                <a:ea typeface="Calibri"/>
                <a:cs typeface="Calibri"/>
                <a:sym typeface="Calibri"/>
              </a:rPr>
              <a:t> shared on Social Media</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lang="en" sz="2000">
                <a:latin typeface="Calibri"/>
                <a:ea typeface="Calibri"/>
                <a:cs typeface="Calibri"/>
                <a:sym typeface="Calibri"/>
              </a:rPr>
              <a:t>TikTok</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lang="en" sz="2000">
                <a:latin typeface="Calibri"/>
                <a:ea typeface="Calibri"/>
                <a:cs typeface="Calibri"/>
                <a:sym typeface="Calibri"/>
              </a:rPr>
              <a:t>Instagram</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lang="en" sz="2000">
                <a:latin typeface="Calibri"/>
                <a:ea typeface="Calibri"/>
                <a:cs typeface="Calibri"/>
                <a:sym typeface="Calibri"/>
              </a:rPr>
              <a:t>Twitter</a:t>
            </a:r>
            <a:endParaRPr sz="2000">
              <a:latin typeface="Calibri"/>
              <a:ea typeface="Calibri"/>
              <a:cs typeface="Calibri"/>
              <a:sym typeface="Calibri"/>
            </a:endParaRPr>
          </a:p>
        </p:txBody>
      </p:sp>
      <p:pic>
        <p:nvPicPr>
          <p:cNvPr descr="Carlotta Berry is an open source hardware trailblazer designing open source mobile robot platforms to enable academics to enage in service, teaching and research. &#10;Videos about engineering education, robotics education and diversifying STEM.&#10;Carlotta A. Berry, PhD #NoireSTEMinist Bringing STEM 2 to people &amp; people 2 STEM to diversify STEM&#10;&#10;Learn more at https://wordpress.rose-hulman.edu/berry123 and NoireSTEMinist.com&#10;&#10;The visual programming kit is available at https://edukits.co/code/" id="170" name="Google Shape;170;p25" title="Lily∞Bot: Graphical Programming Motion control on LilyBot">
            <a:hlinkClick r:id="rId3"/>
          </p:cNvPr>
          <p:cNvPicPr preferRelativeResize="0"/>
          <p:nvPr/>
        </p:nvPicPr>
        <p:blipFill>
          <a:blip r:embed="rId4">
            <a:alphaModFix/>
          </a:blip>
          <a:stretch>
            <a:fillRect/>
          </a:stretch>
        </p:blipFill>
        <p:spPr>
          <a:xfrm>
            <a:off x="4242925" y="1550325"/>
            <a:ext cx="4680000" cy="2632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Tutorials</a:t>
            </a:r>
            <a:endParaRPr sz="4000"/>
          </a:p>
        </p:txBody>
      </p:sp>
      <p:sp>
        <p:nvSpPr>
          <p:cNvPr id="176" name="Google Shape;176;p26"/>
          <p:cNvSpPr txBox="1"/>
          <p:nvPr>
            <p:ph idx="2" type="body"/>
          </p:nvPr>
        </p:nvSpPr>
        <p:spPr>
          <a:xfrm>
            <a:off x="311700" y="1336550"/>
            <a:ext cx="3999900" cy="3431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Motion Control</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Obstacle Avoidance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Proportional Control</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Bang-Bang Control</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Blinking LEDs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Playing Sounds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Tracking Light</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PlayStation/IR Remote Drive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More to come</a:t>
            </a:r>
            <a:endParaRPr sz="2000">
              <a:latin typeface="Calibri"/>
              <a:ea typeface="Calibri"/>
              <a:cs typeface="Calibri"/>
              <a:sym typeface="Calibri"/>
            </a:endParaRPr>
          </a:p>
        </p:txBody>
      </p:sp>
      <p:pic>
        <p:nvPicPr>
          <p:cNvPr descr="In this video, we will use SparkFun Inventor's Kit version 3 code modified for Lilyy∞Bot to show how to use a buzzer to play sounds, notes, music, and songs. Please check out sparkfun.com/sikcode and sparkfun.com/sikguide&#10;Videos about engineering education, robotics education and diversifying STEM.&#10;Carlotta A. Berry, PhD #NoireSTEMinist Bringing STEM 2 to people &amp; people 2 STEM to diversify STEM" id="177" name="Google Shape;177;p26" title="Lily∞Bot: Playing Sounds with a Buzzer">
            <a:hlinkClick r:id="rId3"/>
          </p:cNvPr>
          <p:cNvPicPr preferRelativeResize="0"/>
          <p:nvPr/>
        </p:nvPicPr>
        <p:blipFill>
          <a:blip r:embed="rId4">
            <a:alphaModFix/>
          </a:blip>
          <a:stretch>
            <a:fillRect/>
          </a:stretch>
        </p:blipFill>
        <p:spPr>
          <a:xfrm>
            <a:off x="4146325" y="1498800"/>
            <a:ext cx="4597000" cy="2980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SPARK Design Competition</a:t>
            </a:r>
            <a:endParaRPr sz="4000"/>
          </a:p>
        </p:txBody>
      </p:sp>
      <p:sp>
        <p:nvSpPr>
          <p:cNvPr id="183" name="Google Shape;183;p27"/>
          <p:cNvSpPr txBox="1"/>
          <p:nvPr>
            <p:ph idx="2" type="body"/>
          </p:nvPr>
        </p:nvSpPr>
        <p:spPr>
          <a:xfrm>
            <a:off x="4832400" y="1468825"/>
            <a:ext cx="3999900" cy="3364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Rose-Hulman Institute of Technology, Rose Building Undergraduate Diversity Program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Middle and High school engineering design competition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Designed Daisy∞Bot  to autonomously drive to a finish line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Designed robot to drive with PlayStation remote to navigate various terrains</a:t>
            </a:r>
            <a:endParaRPr sz="1800">
              <a:latin typeface="Calibri"/>
              <a:ea typeface="Calibri"/>
              <a:cs typeface="Calibri"/>
              <a:sym typeface="Calibri"/>
            </a:endParaRPr>
          </a:p>
        </p:txBody>
      </p:sp>
      <p:pic>
        <p:nvPicPr>
          <p:cNvPr id="184" name="Google Shape;184;p27"/>
          <p:cNvPicPr preferRelativeResize="0"/>
          <p:nvPr/>
        </p:nvPicPr>
        <p:blipFill>
          <a:blip r:embed="rId3">
            <a:alphaModFix/>
          </a:blip>
          <a:stretch>
            <a:fillRect/>
          </a:stretch>
        </p:blipFill>
        <p:spPr>
          <a:xfrm>
            <a:off x="311700" y="1468825"/>
            <a:ext cx="4527601" cy="30176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High School Students</a:t>
            </a:r>
            <a:endParaRPr sz="4000"/>
          </a:p>
        </p:txBody>
      </p:sp>
      <p:sp>
        <p:nvSpPr>
          <p:cNvPr id="190" name="Google Shape;190;p28"/>
          <p:cNvSpPr txBox="1"/>
          <p:nvPr>
            <p:ph idx="2" type="body"/>
          </p:nvPr>
        </p:nvSpPr>
        <p:spPr>
          <a:xfrm>
            <a:off x="3909450" y="1232650"/>
            <a:ext cx="4722300" cy="3538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Martin Luther King, Jr.  High School, Detroit, MI</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Robotics course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Built Lily∞Bot</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Wired Electronics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Programmed the robot</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Performed motion control</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Working on obstacle avoidance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Used for Square One Education Innovation Challenges</a:t>
            </a:r>
            <a:endParaRPr sz="2000">
              <a:latin typeface="Calibri"/>
              <a:ea typeface="Calibri"/>
              <a:cs typeface="Calibri"/>
              <a:sym typeface="Calibri"/>
            </a:endParaRPr>
          </a:p>
        </p:txBody>
      </p:sp>
      <p:pic>
        <p:nvPicPr>
          <p:cNvPr id="191" name="Google Shape;191;p28" title="TikTok Videos (3).mp4">
            <a:hlinkClick r:id="rId3"/>
          </p:cNvPr>
          <p:cNvPicPr preferRelativeResize="0"/>
          <p:nvPr/>
        </p:nvPicPr>
        <p:blipFill>
          <a:blip r:embed="rId4">
            <a:alphaModFix/>
          </a:blip>
          <a:stretch>
            <a:fillRect/>
          </a:stretch>
        </p:blipFill>
        <p:spPr>
          <a:xfrm>
            <a:off x="1431700" y="1232650"/>
            <a:ext cx="2099644" cy="373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Undergraduate Students</a:t>
            </a:r>
            <a:endParaRPr sz="4000"/>
          </a:p>
        </p:txBody>
      </p:sp>
      <p:sp>
        <p:nvSpPr>
          <p:cNvPr id="197" name="Google Shape;197;p29"/>
          <p:cNvSpPr txBox="1"/>
          <p:nvPr>
            <p:ph idx="2" type="body"/>
          </p:nvPr>
        </p:nvSpPr>
        <p:spPr>
          <a:xfrm>
            <a:off x="311700" y="1307425"/>
            <a:ext cx="4506900" cy="35382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Font typeface="Calibri"/>
              <a:buChar char="●"/>
            </a:pPr>
            <a:r>
              <a:rPr lang="en" sz="2200">
                <a:latin typeface="Calibri"/>
                <a:ea typeface="Calibri"/>
                <a:cs typeface="Calibri"/>
                <a:sym typeface="Calibri"/>
              </a:rPr>
              <a:t>Indiana University Bloomington</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Mechatronics Course</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Built Daisy∞Bot and designed top for human interaction</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Wired Electronics</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Programmed the robot</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Performed motion control</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Performed obstacle avoidance</a:t>
            </a:r>
            <a:endParaRPr sz="2200">
              <a:latin typeface="Calibri"/>
              <a:ea typeface="Calibri"/>
              <a:cs typeface="Calibri"/>
              <a:sym typeface="Calibri"/>
            </a:endParaRPr>
          </a:p>
        </p:txBody>
      </p:sp>
      <p:pic>
        <p:nvPicPr>
          <p:cNvPr id="198" name="Google Shape;198;p29" title="IUB-Mechatronics.mp4">
            <a:hlinkClick r:id="rId3"/>
          </p:cNvPr>
          <p:cNvPicPr preferRelativeResize="0"/>
          <p:nvPr/>
        </p:nvPicPr>
        <p:blipFill>
          <a:blip r:embed="rId4">
            <a:alphaModFix/>
          </a:blip>
          <a:stretch>
            <a:fillRect/>
          </a:stretch>
        </p:blipFill>
        <p:spPr>
          <a:xfrm>
            <a:off x="4922125" y="1408150"/>
            <a:ext cx="3805200" cy="285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372500"/>
            <a:ext cx="8520600" cy="733500"/>
          </a:xfrm>
          <a:prstGeom prst="rect">
            <a:avLst/>
          </a:prstGeom>
          <a:effectLst>
            <a:outerShdw blurRad="57150" rotWithShape="0" algn="bl" dir="456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Graduate Students</a:t>
            </a:r>
            <a:endParaRPr sz="4000"/>
          </a:p>
        </p:txBody>
      </p:sp>
      <p:sp>
        <p:nvSpPr>
          <p:cNvPr id="204" name="Google Shape;204;p30"/>
          <p:cNvSpPr txBox="1"/>
          <p:nvPr>
            <p:ph idx="2" type="body"/>
          </p:nvPr>
        </p:nvSpPr>
        <p:spPr>
          <a:xfrm>
            <a:off x="5291775" y="1324650"/>
            <a:ext cx="3540600" cy="3463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Calibri"/>
              <a:buChar char="●"/>
            </a:pPr>
            <a:r>
              <a:rPr lang="en" sz="1800">
                <a:latin typeface="Calibri"/>
                <a:ea typeface="Calibri"/>
                <a:cs typeface="Calibri"/>
                <a:sym typeface="Calibri"/>
              </a:rPr>
              <a:t>Louisiana State University</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Used Daisy∞Bot for artificial intelligence research</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Mounted a camera on the robot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Created a remote interface on an Android phone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Remote controlled the robot and examined data</a:t>
            </a:r>
            <a:endParaRPr sz="1800">
              <a:latin typeface="Calibri"/>
              <a:ea typeface="Calibri"/>
              <a:cs typeface="Calibri"/>
              <a:sym typeface="Calibri"/>
            </a:endParaRPr>
          </a:p>
        </p:txBody>
      </p:sp>
      <p:pic>
        <p:nvPicPr>
          <p:cNvPr id="205" name="Google Shape;205;p30"/>
          <p:cNvPicPr preferRelativeResize="0"/>
          <p:nvPr/>
        </p:nvPicPr>
        <p:blipFill>
          <a:blip r:embed="rId3">
            <a:alphaModFix/>
          </a:blip>
          <a:stretch>
            <a:fillRect/>
          </a:stretch>
        </p:blipFill>
        <p:spPr>
          <a:xfrm>
            <a:off x="311700" y="1324650"/>
            <a:ext cx="2721999" cy="3607549"/>
          </a:xfrm>
          <a:prstGeom prst="rect">
            <a:avLst/>
          </a:prstGeom>
          <a:noFill/>
          <a:ln>
            <a:noFill/>
          </a:ln>
        </p:spPr>
      </p:pic>
      <p:pic>
        <p:nvPicPr>
          <p:cNvPr id="206" name="Google Shape;206;p30" title="Angela-Android.MOV">
            <a:hlinkClick r:id="rId4"/>
          </p:cNvPr>
          <p:cNvPicPr preferRelativeResize="0"/>
          <p:nvPr/>
        </p:nvPicPr>
        <p:blipFill>
          <a:blip r:embed="rId5">
            <a:alphaModFix/>
          </a:blip>
          <a:stretch>
            <a:fillRect/>
          </a:stretch>
        </p:blipFill>
        <p:spPr>
          <a:xfrm>
            <a:off x="3174650" y="1324649"/>
            <a:ext cx="2029261" cy="3607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Robot Slam Poetry</a:t>
            </a:r>
            <a:endParaRPr sz="4000"/>
          </a:p>
        </p:txBody>
      </p:sp>
      <p:sp>
        <p:nvSpPr>
          <p:cNvPr id="212" name="Google Shape;212;p31"/>
          <p:cNvSpPr txBox="1"/>
          <p:nvPr>
            <p:ph idx="2" type="body"/>
          </p:nvPr>
        </p:nvSpPr>
        <p:spPr>
          <a:xfrm>
            <a:off x="311700" y="1336550"/>
            <a:ext cx="3999900" cy="3431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b="1" lang="en" sz="2000" u="sng">
                <a:latin typeface="Calibri"/>
                <a:ea typeface="Calibri"/>
                <a:cs typeface="Calibri"/>
                <a:sym typeface="Calibri"/>
              </a:rPr>
              <a:t>Normalize</a:t>
            </a:r>
            <a:r>
              <a:rPr lang="en" sz="2000">
                <a:latin typeface="Calibri"/>
                <a:ea typeface="Calibri"/>
                <a:cs typeface="Calibri"/>
                <a:sym typeface="Calibri"/>
              </a:rPr>
              <a:t> seeing Black and Brown people doing robotics/STEM</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latin typeface="Calibri"/>
                <a:ea typeface="Calibri"/>
                <a:cs typeface="Calibri"/>
                <a:sym typeface="Calibri"/>
              </a:rPr>
              <a:t>Teach</a:t>
            </a:r>
            <a:r>
              <a:rPr lang="en" sz="2000">
                <a:latin typeface="Calibri"/>
                <a:ea typeface="Calibri"/>
                <a:cs typeface="Calibri"/>
                <a:sym typeface="Calibri"/>
              </a:rPr>
              <a:t> novice users about robotics concepts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latin typeface="Calibri"/>
                <a:ea typeface="Calibri"/>
                <a:cs typeface="Calibri"/>
                <a:sym typeface="Calibri"/>
              </a:rPr>
              <a:t>Inspire</a:t>
            </a:r>
            <a:r>
              <a:rPr lang="en" sz="2000">
                <a:latin typeface="Calibri"/>
                <a:ea typeface="Calibri"/>
                <a:cs typeface="Calibri"/>
                <a:sym typeface="Calibri"/>
              </a:rPr>
              <a:t> kids to get excited about learning STEM</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 sz="2000" u="sng">
                <a:latin typeface="Calibri"/>
                <a:ea typeface="Calibri"/>
                <a:cs typeface="Calibri"/>
                <a:sym typeface="Calibri"/>
              </a:rPr>
              <a:t>Illustrate</a:t>
            </a:r>
            <a:r>
              <a:rPr lang="en" sz="2000">
                <a:latin typeface="Calibri"/>
                <a:ea typeface="Calibri"/>
                <a:cs typeface="Calibri"/>
                <a:sym typeface="Calibri"/>
              </a:rPr>
              <a:t> the intersections between art and STEM</a:t>
            </a:r>
            <a:endParaRPr sz="2000">
              <a:latin typeface="Calibri"/>
              <a:ea typeface="Calibri"/>
              <a:cs typeface="Calibri"/>
              <a:sym typeface="Calibri"/>
            </a:endParaRPr>
          </a:p>
        </p:txBody>
      </p:sp>
      <p:pic>
        <p:nvPicPr>
          <p:cNvPr descr="Carlotta A. Berry is an award-winning engineering and robotics professor. This video describes her latest robot design and how robots use infrared sensors for obstacle avoidance.&#10;&#10;Videos about engineering education, robotics education and diversifying STEM. Carlotta A. Berry, PhD #NoireSTEMinist Bringing STEM 2 to people &amp; people 2 STEM to diversify STEM #RobotSlamPoetry" id="213" name="Google Shape;213;p31" title="Robot Slam Poetry: Malcolm Xplorer">
            <a:hlinkClick r:id="rId3"/>
          </p:cNvPr>
          <p:cNvPicPr preferRelativeResize="0"/>
          <p:nvPr/>
        </p:nvPicPr>
        <p:blipFill>
          <a:blip r:embed="rId4">
            <a:alphaModFix/>
          </a:blip>
          <a:stretch>
            <a:fillRect/>
          </a:stretch>
        </p:blipFill>
        <p:spPr>
          <a:xfrm>
            <a:off x="4311600" y="1584650"/>
            <a:ext cx="4626500" cy="260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4"/>
          <p:cNvSpPr txBox="1"/>
          <p:nvPr>
            <p:ph type="title"/>
          </p:nvPr>
        </p:nvSpPr>
        <p:spPr>
          <a:xfrm>
            <a:off x="311700" y="142025"/>
            <a:ext cx="8520600" cy="9639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Scholarship Reconsidered:</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SemiBold"/>
                <a:ea typeface="Roboto Serif SemiBold"/>
                <a:cs typeface="Roboto Serif SemiBold"/>
                <a:sym typeface="Roboto Serif SemiBold"/>
              </a:rPr>
              <a:t>Intersectionality</a:t>
            </a:r>
            <a:endParaRPr>
              <a:latin typeface="Roboto Serif SemiBold"/>
              <a:ea typeface="Roboto Serif SemiBold"/>
              <a:cs typeface="Roboto Serif SemiBold"/>
              <a:sym typeface="Roboto Serif SemiBold"/>
            </a:endParaRPr>
          </a:p>
        </p:txBody>
      </p:sp>
      <p:sp>
        <p:nvSpPr>
          <p:cNvPr id="88" name="Google Shape;88;p14"/>
          <p:cNvSpPr txBox="1"/>
          <p:nvPr>
            <p:ph idx="1" type="body"/>
          </p:nvPr>
        </p:nvSpPr>
        <p:spPr>
          <a:xfrm>
            <a:off x="311700" y="1468825"/>
            <a:ext cx="8677500" cy="3099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n" sz="2100">
                <a:solidFill>
                  <a:srgbClr val="595959"/>
                </a:solidFill>
                <a:latin typeface="Calibri"/>
                <a:ea typeface="Calibri"/>
                <a:cs typeface="Calibri"/>
                <a:sym typeface="Calibri"/>
              </a:rPr>
              <a:t>Ernest Boyer states that the work of the professoriate may be separated into four separate yet also overlapping functions: </a:t>
            </a:r>
            <a:endParaRPr sz="2100">
              <a:solidFill>
                <a:srgbClr val="595959"/>
              </a:solidFill>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1" lang="en" sz="2100">
                <a:solidFill>
                  <a:schemeClr val="accent3"/>
                </a:solidFill>
                <a:latin typeface="Calibri"/>
                <a:ea typeface="Calibri"/>
                <a:cs typeface="Calibri"/>
                <a:sym typeface="Calibri"/>
              </a:rPr>
              <a:t>scholarship of discovery,</a:t>
            </a:r>
            <a:endParaRPr b="1" i="1" sz="2100">
              <a:solidFill>
                <a:schemeClr val="accent3"/>
              </a:solidFill>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1" lang="en" sz="2100">
                <a:solidFill>
                  <a:schemeClr val="accent3"/>
                </a:solidFill>
                <a:latin typeface="Calibri"/>
                <a:ea typeface="Calibri"/>
                <a:cs typeface="Calibri"/>
                <a:sym typeface="Calibri"/>
              </a:rPr>
              <a:t>scholarship of integration, </a:t>
            </a:r>
            <a:endParaRPr b="1" i="1" sz="2100">
              <a:solidFill>
                <a:schemeClr val="accent3"/>
              </a:solidFill>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1" lang="en" sz="2100">
                <a:solidFill>
                  <a:schemeClr val="accent3"/>
                </a:solidFill>
                <a:latin typeface="Calibri"/>
                <a:ea typeface="Calibri"/>
                <a:cs typeface="Calibri"/>
                <a:sym typeface="Calibri"/>
              </a:rPr>
              <a:t>scholarship of application</a:t>
            </a:r>
            <a:r>
              <a:rPr b="1" lang="en" sz="2100">
                <a:solidFill>
                  <a:schemeClr val="accent3"/>
                </a:solidFill>
                <a:latin typeface="Calibri"/>
                <a:ea typeface="Calibri"/>
                <a:cs typeface="Calibri"/>
                <a:sym typeface="Calibri"/>
              </a:rPr>
              <a:t>, and</a:t>
            </a:r>
            <a:endParaRPr b="1" sz="2100">
              <a:solidFill>
                <a:schemeClr val="accent3"/>
              </a:solidFill>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1" lang="en" sz="2100">
                <a:solidFill>
                  <a:schemeClr val="accent3"/>
                </a:solidFill>
                <a:latin typeface="Calibri"/>
                <a:ea typeface="Calibri"/>
                <a:cs typeface="Calibri"/>
                <a:sym typeface="Calibri"/>
              </a:rPr>
              <a:t>scholarship of teaching</a:t>
            </a:r>
            <a:r>
              <a:rPr lang="en" sz="2100">
                <a:solidFill>
                  <a:srgbClr val="595959"/>
                </a:solidFill>
                <a:latin typeface="Calibri"/>
                <a:ea typeface="Calibri"/>
                <a:cs typeface="Calibri"/>
                <a:sym typeface="Calibri"/>
              </a:rPr>
              <a:t>. </a:t>
            </a:r>
            <a:endParaRPr sz="2100">
              <a:solidFill>
                <a:srgbClr val="595959"/>
              </a:solidFill>
              <a:latin typeface="Calibri"/>
              <a:ea typeface="Calibri"/>
              <a:cs typeface="Calibri"/>
              <a:sym typeface="Calibri"/>
            </a:endParaRPr>
          </a:p>
          <a:p>
            <a:pPr indent="0" lvl="0" marL="0" rtl="0" algn="l">
              <a:lnSpc>
                <a:spcPct val="90000"/>
              </a:lnSpc>
              <a:spcBef>
                <a:spcPts val="0"/>
              </a:spcBef>
              <a:spcAft>
                <a:spcPts val="0"/>
              </a:spcAft>
              <a:buNone/>
            </a:pPr>
            <a:r>
              <a:rPr lang="en" sz="2100">
                <a:solidFill>
                  <a:srgbClr val="595959"/>
                </a:solidFill>
                <a:latin typeface="Calibri"/>
                <a:ea typeface="Calibri"/>
                <a:cs typeface="Calibri"/>
                <a:sym typeface="Calibri"/>
              </a:rPr>
              <a:t>He proposes that there must be a more inclusive view of scholarship where these four dynamically interact to make an interdependent whole.</a:t>
            </a:r>
            <a:endParaRPr sz="2100">
              <a:solidFill>
                <a:srgbClr val="595959"/>
              </a:solidFill>
              <a:latin typeface="Calibri"/>
              <a:ea typeface="Calibri"/>
              <a:cs typeface="Calibri"/>
              <a:sym typeface="Calibri"/>
            </a:endParaRPr>
          </a:p>
          <a:p>
            <a:pPr indent="0" lvl="0" marL="0" rtl="0" algn="l">
              <a:spcBef>
                <a:spcPts val="0"/>
              </a:spcBef>
              <a:spcAft>
                <a:spcPts val="1200"/>
              </a:spcAft>
              <a:buNone/>
            </a:pPr>
            <a:r>
              <a:t/>
            </a:r>
            <a:endParaRPr/>
          </a:p>
        </p:txBody>
      </p:sp>
      <p:sp>
        <p:nvSpPr>
          <p:cNvPr id="89" name="Google Shape;89;p14"/>
          <p:cNvSpPr txBox="1"/>
          <p:nvPr/>
        </p:nvSpPr>
        <p:spPr>
          <a:xfrm>
            <a:off x="2102550" y="4326825"/>
            <a:ext cx="184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90" name="Google Shape;90;p14"/>
          <p:cNvPicPr preferRelativeResize="0"/>
          <p:nvPr/>
        </p:nvPicPr>
        <p:blipFill rotWithShape="1">
          <a:blip r:embed="rId3">
            <a:alphaModFix/>
          </a:blip>
          <a:srcRect b="175740" l="21800" r="-21800" t="-175740"/>
          <a:stretch/>
        </p:blipFill>
        <p:spPr>
          <a:xfrm>
            <a:off x="2124075" y="2224088"/>
            <a:ext cx="5200650" cy="1000125"/>
          </a:xfrm>
          <a:prstGeom prst="rect">
            <a:avLst/>
          </a:prstGeom>
          <a:noFill/>
          <a:ln>
            <a:noFill/>
          </a:ln>
        </p:spPr>
      </p:pic>
      <p:sp>
        <p:nvSpPr>
          <p:cNvPr id="91" name="Google Shape;91;p14"/>
          <p:cNvSpPr txBox="1"/>
          <p:nvPr/>
        </p:nvSpPr>
        <p:spPr>
          <a:xfrm>
            <a:off x="5243650" y="4171550"/>
            <a:ext cx="36321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000">
                <a:latin typeface="Times New Roman"/>
                <a:ea typeface="Times New Roman"/>
                <a:cs typeface="Times New Roman"/>
                <a:sym typeface="Times New Roman"/>
              </a:rPr>
              <a:t>Boyer, E.L. (2015). Scholarship Reconsidered: Priorities of the professoriate. (2ND ed.). San Francisco, CA: Jossey-Bass.</a:t>
            </a:r>
            <a:endParaRPr sz="10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Flower∞Bots </a:t>
            </a:r>
            <a:r>
              <a:rPr lang="en" sz="4000">
                <a:latin typeface="Roboto Serif Black"/>
                <a:ea typeface="Roboto Serif Black"/>
                <a:cs typeface="Roboto Serif Black"/>
                <a:sym typeface="Roboto Serif Black"/>
              </a:rPr>
              <a:t>Evaluation</a:t>
            </a:r>
            <a:endParaRPr sz="4000"/>
          </a:p>
        </p:txBody>
      </p:sp>
      <p:sp>
        <p:nvSpPr>
          <p:cNvPr id="219" name="Google Shape;219;p32"/>
          <p:cNvSpPr txBox="1"/>
          <p:nvPr>
            <p:ph idx="2" type="body"/>
          </p:nvPr>
        </p:nvSpPr>
        <p:spPr>
          <a:xfrm>
            <a:off x="4703600" y="1240225"/>
            <a:ext cx="3999900" cy="3582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accent3"/>
              </a:buClr>
              <a:buSzPts val="1500"/>
              <a:buFont typeface="Calibri"/>
              <a:buChar char="●"/>
            </a:pPr>
            <a:r>
              <a:rPr b="1" lang="en" sz="1500" u="sng">
                <a:solidFill>
                  <a:schemeClr val="accent3"/>
                </a:solidFill>
                <a:latin typeface="Calibri"/>
                <a:ea typeface="Calibri"/>
                <a:cs typeface="Calibri"/>
                <a:sym typeface="Calibri"/>
              </a:rPr>
              <a:t>Recruited</a:t>
            </a:r>
            <a:r>
              <a:rPr lang="en" sz="1500">
                <a:solidFill>
                  <a:schemeClr val="accent3"/>
                </a:solidFill>
                <a:latin typeface="Calibri"/>
                <a:ea typeface="Calibri"/>
                <a:cs typeface="Calibri"/>
                <a:sym typeface="Calibri"/>
              </a:rPr>
              <a:t> participants from social media, Black In Robotics, Black In Engineering, NSBE, Future of Mechatronics and Robotics Engineering Education, AA-roboticists &amp; AA-PhD-CS listerves</a:t>
            </a:r>
            <a:endParaRPr sz="1500">
              <a:solidFill>
                <a:schemeClr val="accent3"/>
              </a:solidFill>
              <a:latin typeface="Calibri"/>
              <a:ea typeface="Calibri"/>
              <a:cs typeface="Calibri"/>
              <a:sym typeface="Calibri"/>
            </a:endParaRPr>
          </a:p>
          <a:p>
            <a:pPr indent="-323850" lvl="0" marL="457200" rtl="0" algn="l">
              <a:spcBef>
                <a:spcPts val="1000"/>
              </a:spcBef>
              <a:spcAft>
                <a:spcPts val="0"/>
              </a:spcAft>
              <a:buClr>
                <a:schemeClr val="accent3"/>
              </a:buClr>
              <a:buSzPts val="1500"/>
              <a:buFont typeface="Calibri"/>
              <a:buChar char="●"/>
            </a:pPr>
            <a:r>
              <a:rPr b="1" lang="en" sz="1500" u="sng">
                <a:solidFill>
                  <a:schemeClr val="accent3"/>
                </a:solidFill>
                <a:latin typeface="Calibri"/>
                <a:ea typeface="Calibri"/>
                <a:cs typeface="Calibri"/>
                <a:sym typeface="Calibri"/>
              </a:rPr>
              <a:t>Shipped</a:t>
            </a:r>
            <a:r>
              <a:rPr lang="en" sz="1500">
                <a:solidFill>
                  <a:schemeClr val="accent3"/>
                </a:solidFill>
                <a:latin typeface="Calibri"/>
                <a:ea typeface="Calibri"/>
                <a:cs typeface="Calibri"/>
                <a:sym typeface="Calibri"/>
              </a:rPr>
              <a:t> either a Lily∞Bot or </a:t>
            </a:r>
            <a:r>
              <a:rPr lang="en" sz="1500">
                <a:solidFill>
                  <a:schemeClr val="accent3"/>
                </a:solidFill>
                <a:latin typeface="Calibri"/>
                <a:ea typeface="Calibri"/>
                <a:cs typeface="Calibri"/>
                <a:sym typeface="Calibri"/>
              </a:rPr>
              <a:t>Daisy∞Bot, sensors and peripherals to participants</a:t>
            </a:r>
            <a:endParaRPr sz="1500">
              <a:solidFill>
                <a:schemeClr val="accent3"/>
              </a:solidFill>
              <a:latin typeface="Calibri"/>
              <a:ea typeface="Calibri"/>
              <a:cs typeface="Calibri"/>
              <a:sym typeface="Calibri"/>
            </a:endParaRPr>
          </a:p>
          <a:p>
            <a:pPr indent="-323850" lvl="0" marL="457200" rtl="0" algn="l">
              <a:spcBef>
                <a:spcPts val="1000"/>
              </a:spcBef>
              <a:spcAft>
                <a:spcPts val="0"/>
              </a:spcAft>
              <a:buClr>
                <a:schemeClr val="accent3"/>
              </a:buClr>
              <a:buSzPts val="1500"/>
              <a:buFont typeface="Calibri"/>
              <a:buChar char="●"/>
            </a:pPr>
            <a:r>
              <a:rPr b="1" lang="en" sz="1500" u="sng">
                <a:solidFill>
                  <a:schemeClr val="accent3"/>
                </a:solidFill>
                <a:latin typeface="Calibri"/>
                <a:ea typeface="Calibri"/>
                <a:cs typeface="Calibri"/>
                <a:sym typeface="Calibri"/>
              </a:rPr>
              <a:t>Built</a:t>
            </a:r>
            <a:r>
              <a:rPr lang="en" sz="1500">
                <a:solidFill>
                  <a:schemeClr val="accent3"/>
                </a:solidFill>
                <a:latin typeface="Calibri"/>
                <a:ea typeface="Calibri"/>
                <a:cs typeface="Calibri"/>
                <a:sym typeface="Calibri"/>
              </a:rPr>
              <a:t> the robot, </a:t>
            </a:r>
            <a:r>
              <a:rPr b="1" lang="en" sz="1500" u="sng">
                <a:solidFill>
                  <a:schemeClr val="accent3"/>
                </a:solidFill>
                <a:latin typeface="Calibri"/>
                <a:ea typeface="Calibri"/>
                <a:cs typeface="Calibri"/>
                <a:sym typeface="Calibri"/>
              </a:rPr>
              <a:t>wired</a:t>
            </a:r>
            <a:r>
              <a:rPr lang="en" sz="1500">
                <a:solidFill>
                  <a:schemeClr val="accent3"/>
                </a:solidFill>
                <a:latin typeface="Calibri"/>
                <a:ea typeface="Calibri"/>
                <a:cs typeface="Calibri"/>
                <a:sym typeface="Calibri"/>
              </a:rPr>
              <a:t> electronics, and </a:t>
            </a:r>
            <a:r>
              <a:rPr b="1" lang="en" sz="1500" u="sng">
                <a:solidFill>
                  <a:schemeClr val="accent3"/>
                </a:solidFill>
                <a:latin typeface="Calibri"/>
                <a:ea typeface="Calibri"/>
                <a:cs typeface="Calibri"/>
                <a:sym typeface="Calibri"/>
              </a:rPr>
              <a:t>programmed</a:t>
            </a:r>
            <a:r>
              <a:rPr lang="en" sz="1500">
                <a:solidFill>
                  <a:schemeClr val="accent3"/>
                </a:solidFill>
                <a:latin typeface="Calibri"/>
                <a:ea typeface="Calibri"/>
                <a:cs typeface="Calibri"/>
                <a:sym typeface="Calibri"/>
              </a:rPr>
              <a:t> several learning activities</a:t>
            </a:r>
            <a:endParaRPr sz="1500">
              <a:solidFill>
                <a:schemeClr val="accent3"/>
              </a:solidFill>
              <a:latin typeface="Calibri"/>
              <a:ea typeface="Calibri"/>
              <a:cs typeface="Calibri"/>
              <a:sym typeface="Calibri"/>
            </a:endParaRPr>
          </a:p>
          <a:p>
            <a:pPr indent="-323850" lvl="0" marL="457200" rtl="0" algn="l">
              <a:spcBef>
                <a:spcPts val="1000"/>
              </a:spcBef>
              <a:spcAft>
                <a:spcPts val="1000"/>
              </a:spcAft>
              <a:buClr>
                <a:schemeClr val="accent3"/>
              </a:buClr>
              <a:buSzPts val="1500"/>
              <a:buFont typeface="Calibri"/>
              <a:buChar char="●"/>
            </a:pPr>
            <a:r>
              <a:rPr b="1" lang="en" sz="1500" u="sng">
                <a:solidFill>
                  <a:schemeClr val="accent3"/>
                </a:solidFill>
                <a:latin typeface="Calibri"/>
                <a:ea typeface="Calibri"/>
                <a:cs typeface="Calibri"/>
                <a:sym typeface="Calibri"/>
              </a:rPr>
              <a:t>Completed</a:t>
            </a:r>
            <a:r>
              <a:rPr lang="en" sz="1500">
                <a:solidFill>
                  <a:schemeClr val="accent3"/>
                </a:solidFill>
                <a:latin typeface="Calibri"/>
                <a:ea typeface="Calibri"/>
                <a:cs typeface="Calibri"/>
                <a:sym typeface="Calibri"/>
              </a:rPr>
              <a:t> online survey about the experience</a:t>
            </a:r>
            <a:endParaRPr sz="1500">
              <a:solidFill>
                <a:schemeClr val="accent3"/>
              </a:solidFill>
              <a:latin typeface="Calibri"/>
              <a:ea typeface="Calibri"/>
              <a:cs typeface="Calibri"/>
              <a:sym typeface="Calibri"/>
            </a:endParaRPr>
          </a:p>
        </p:txBody>
      </p:sp>
      <p:graphicFrame>
        <p:nvGraphicFramePr>
          <p:cNvPr id="220" name="Google Shape;220;p32"/>
          <p:cNvGraphicFramePr/>
          <p:nvPr/>
        </p:nvGraphicFramePr>
        <p:xfrm>
          <a:off x="552100" y="1687088"/>
          <a:ext cx="3000000" cy="3000000"/>
        </p:xfrm>
        <a:graphic>
          <a:graphicData uri="http://schemas.openxmlformats.org/drawingml/2006/table">
            <a:tbl>
              <a:tblPr>
                <a:noFill/>
                <a:tableStyleId>{FB72CA92-8B92-46D5-957A-752D6CDA304E}</a:tableStyleId>
              </a:tblPr>
              <a:tblGrid>
                <a:gridCol w="1318150"/>
                <a:gridCol w="660000"/>
              </a:tblGrid>
              <a:tr h="468250">
                <a:tc>
                  <a:txBody>
                    <a:bodyPr/>
                    <a:lstStyle/>
                    <a:p>
                      <a:pPr indent="0" lvl="0" marL="0" rtl="0" algn="l">
                        <a:spcBef>
                          <a:spcPts val="0"/>
                        </a:spcBef>
                        <a:spcAft>
                          <a:spcPts val="0"/>
                        </a:spcAft>
                        <a:buNone/>
                      </a:pPr>
                      <a:r>
                        <a:rPr lang="en"/>
                        <a:t>Academics</a:t>
                      </a:r>
                      <a:endParaRPr/>
                    </a:p>
                  </a:txBody>
                  <a:tcPr marT="91425" marB="91425" marR="91425" marL="91425"/>
                </a:tc>
                <a:tc>
                  <a:txBody>
                    <a:bodyPr/>
                    <a:lstStyle/>
                    <a:p>
                      <a:pPr indent="0" lvl="0" marL="0" rtl="0" algn="l">
                        <a:spcBef>
                          <a:spcPts val="0"/>
                        </a:spcBef>
                        <a:spcAft>
                          <a:spcPts val="0"/>
                        </a:spcAft>
                        <a:buNone/>
                      </a:pPr>
                      <a:r>
                        <a:rPr lang="en"/>
                        <a:t>29</a:t>
                      </a:r>
                      <a:endParaRPr/>
                    </a:p>
                  </a:txBody>
                  <a:tcPr marT="91425" marB="91425" marR="91425" marL="91425"/>
                </a:tc>
              </a:tr>
              <a:tr h="468250">
                <a:tc>
                  <a:txBody>
                    <a:bodyPr/>
                    <a:lstStyle/>
                    <a:p>
                      <a:pPr indent="0" lvl="0" marL="0" rtl="0" algn="l">
                        <a:spcBef>
                          <a:spcPts val="0"/>
                        </a:spcBef>
                        <a:spcAft>
                          <a:spcPts val="0"/>
                        </a:spcAft>
                        <a:buNone/>
                      </a:pPr>
                      <a:r>
                        <a:rPr lang="en"/>
                        <a:t>Practitioners</a:t>
                      </a:r>
                      <a:endParaRPr/>
                    </a:p>
                  </a:txBody>
                  <a:tcPr marT="91425" marB="91425" marR="91425" marL="91425"/>
                </a:tc>
                <a:tc>
                  <a:txBody>
                    <a:bodyPr/>
                    <a:lstStyle/>
                    <a:p>
                      <a:pPr indent="0" lvl="0" marL="0" rtl="0" algn="l">
                        <a:spcBef>
                          <a:spcPts val="0"/>
                        </a:spcBef>
                        <a:spcAft>
                          <a:spcPts val="0"/>
                        </a:spcAft>
                        <a:buNone/>
                      </a:pPr>
                      <a:r>
                        <a:rPr lang="en"/>
                        <a:t>10</a:t>
                      </a:r>
                      <a:endParaRPr/>
                    </a:p>
                  </a:txBody>
                  <a:tcPr marT="91425" marB="91425" marR="91425" marL="91425"/>
                </a:tc>
              </a:tr>
              <a:tr h="632125">
                <a:tc>
                  <a:txBody>
                    <a:bodyPr/>
                    <a:lstStyle/>
                    <a:p>
                      <a:pPr indent="0" lvl="0" marL="0" rtl="0" algn="l">
                        <a:spcBef>
                          <a:spcPts val="0"/>
                        </a:spcBef>
                        <a:spcAft>
                          <a:spcPts val="0"/>
                        </a:spcAft>
                        <a:buNone/>
                      </a:pPr>
                      <a:r>
                        <a:rPr lang="en"/>
                        <a:t>Graduate Students</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r>
              <a:tr h="468250">
                <a:tc>
                  <a:txBody>
                    <a:bodyPr/>
                    <a:lstStyle/>
                    <a:p>
                      <a:pPr indent="0" lvl="0" marL="0" rtl="0" algn="l">
                        <a:spcBef>
                          <a:spcPts val="0"/>
                        </a:spcBef>
                        <a:spcAft>
                          <a:spcPts val="0"/>
                        </a:spcAft>
                        <a:buNone/>
                      </a:pPr>
                      <a:r>
                        <a:rPr lang="en"/>
                        <a:t>Post-Docs</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420800">
                <a:tc>
                  <a:txBody>
                    <a:bodyPr/>
                    <a:lstStyle/>
                    <a:p>
                      <a:pPr indent="0" lvl="0" marL="0" rtl="0" algn="l">
                        <a:spcBef>
                          <a:spcPts val="0"/>
                        </a:spcBef>
                        <a:spcAft>
                          <a:spcPts val="0"/>
                        </a:spcAft>
                        <a:buNone/>
                      </a:pPr>
                      <a:r>
                        <a:rPr b="1" lang="en"/>
                        <a:t>TOTAL</a:t>
                      </a:r>
                      <a:endParaRPr b="1"/>
                    </a:p>
                  </a:txBody>
                  <a:tcPr marT="91425" marB="91425" marR="91425" marL="91425"/>
                </a:tc>
                <a:tc>
                  <a:txBody>
                    <a:bodyPr/>
                    <a:lstStyle/>
                    <a:p>
                      <a:pPr indent="0" lvl="0" marL="0" rtl="0" algn="l">
                        <a:spcBef>
                          <a:spcPts val="0"/>
                        </a:spcBef>
                        <a:spcAft>
                          <a:spcPts val="0"/>
                        </a:spcAft>
                        <a:buNone/>
                      </a:pPr>
                      <a:r>
                        <a:rPr b="1" lang="en"/>
                        <a:t>44</a:t>
                      </a:r>
                      <a:endParaRPr b="1"/>
                    </a:p>
                  </a:txBody>
                  <a:tcPr marT="91425" marB="91425" marR="91425" marL="91425"/>
                </a:tc>
              </a:tr>
            </a:tbl>
          </a:graphicData>
        </a:graphic>
      </p:graphicFrame>
      <p:graphicFrame>
        <p:nvGraphicFramePr>
          <p:cNvPr id="221" name="Google Shape;221;p32"/>
          <p:cNvGraphicFramePr/>
          <p:nvPr/>
        </p:nvGraphicFramePr>
        <p:xfrm>
          <a:off x="2832725" y="2199825"/>
          <a:ext cx="3000000" cy="3000000"/>
        </p:xfrm>
        <a:graphic>
          <a:graphicData uri="http://schemas.openxmlformats.org/drawingml/2006/table">
            <a:tbl>
              <a:tblPr>
                <a:noFill/>
                <a:tableStyleId>{FB72CA92-8B92-46D5-957A-752D6CDA304E}</a:tableStyleId>
              </a:tblPr>
              <a:tblGrid>
                <a:gridCol w="1232275"/>
                <a:gridCol w="507000"/>
              </a:tblGrid>
              <a:tr h="517850">
                <a:tc>
                  <a:txBody>
                    <a:bodyPr/>
                    <a:lstStyle/>
                    <a:p>
                      <a:pPr indent="0" lvl="0" marL="0" rtl="0" algn="l">
                        <a:spcBef>
                          <a:spcPts val="0"/>
                        </a:spcBef>
                        <a:spcAft>
                          <a:spcPts val="0"/>
                        </a:spcAft>
                        <a:buNone/>
                      </a:pPr>
                      <a:r>
                        <a:rPr lang="en"/>
                        <a:t>Lily∞Bot</a:t>
                      </a:r>
                      <a:endParaRPr/>
                    </a:p>
                  </a:txBody>
                  <a:tcPr marT="91425" marB="91425" marR="91425" marL="91425"/>
                </a:tc>
                <a:tc>
                  <a:txBody>
                    <a:bodyPr/>
                    <a:lstStyle/>
                    <a:p>
                      <a:pPr indent="0" lvl="0" marL="0" rtl="0" algn="l">
                        <a:spcBef>
                          <a:spcPts val="0"/>
                        </a:spcBef>
                        <a:spcAft>
                          <a:spcPts val="0"/>
                        </a:spcAft>
                        <a:buNone/>
                      </a:pPr>
                      <a:r>
                        <a:rPr lang="en"/>
                        <a:t>23</a:t>
                      </a:r>
                      <a:endParaRPr/>
                    </a:p>
                  </a:txBody>
                  <a:tcPr marT="91425" marB="91425" marR="91425" marL="91425"/>
                </a:tc>
              </a:tr>
              <a:tr h="449000">
                <a:tc>
                  <a:txBody>
                    <a:bodyPr/>
                    <a:lstStyle/>
                    <a:p>
                      <a:pPr indent="0" lvl="0" marL="0" rtl="0" algn="l">
                        <a:spcBef>
                          <a:spcPts val="0"/>
                        </a:spcBef>
                        <a:spcAft>
                          <a:spcPts val="0"/>
                        </a:spcAft>
                        <a:buNone/>
                      </a:pPr>
                      <a:r>
                        <a:rPr lang="en"/>
                        <a:t>Daisy</a:t>
                      </a:r>
                      <a:r>
                        <a:rPr lang="en"/>
                        <a:t>∞Bot</a:t>
                      </a:r>
                      <a:endParaRPr/>
                    </a:p>
                  </a:txBody>
                  <a:tcPr marT="91425" marB="91425" marR="91425" marL="91425"/>
                </a:tc>
                <a:tc>
                  <a:txBody>
                    <a:bodyPr/>
                    <a:lstStyle/>
                    <a:p>
                      <a:pPr indent="0" lvl="0" marL="0" rtl="0" algn="l">
                        <a:spcBef>
                          <a:spcPts val="0"/>
                        </a:spcBef>
                        <a:spcAft>
                          <a:spcPts val="0"/>
                        </a:spcAft>
                        <a:buNone/>
                      </a:pPr>
                      <a:r>
                        <a:rPr lang="en"/>
                        <a:t>21</a:t>
                      </a:r>
                      <a:endParaRPr/>
                    </a:p>
                  </a:txBody>
                  <a:tcPr marT="91425" marB="91425" marR="91425" marL="91425"/>
                </a:tc>
              </a:tr>
              <a:tr h="465375">
                <a:tc>
                  <a:txBody>
                    <a:bodyPr/>
                    <a:lstStyle/>
                    <a:p>
                      <a:pPr indent="0" lvl="0" marL="0" rtl="0" algn="l">
                        <a:spcBef>
                          <a:spcPts val="0"/>
                        </a:spcBef>
                        <a:spcAft>
                          <a:spcPts val="0"/>
                        </a:spcAft>
                        <a:buNone/>
                      </a:pPr>
                      <a:r>
                        <a:rPr b="1" lang="en"/>
                        <a:t>TOTAL</a:t>
                      </a:r>
                      <a:endParaRPr b="1"/>
                    </a:p>
                  </a:txBody>
                  <a:tcPr marT="91425" marB="91425" marR="91425" marL="91425"/>
                </a:tc>
                <a:tc>
                  <a:txBody>
                    <a:bodyPr/>
                    <a:lstStyle/>
                    <a:p>
                      <a:pPr indent="0" lvl="0" marL="0" rtl="0" algn="l">
                        <a:spcBef>
                          <a:spcPts val="0"/>
                        </a:spcBef>
                        <a:spcAft>
                          <a:spcPts val="0"/>
                        </a:spcAft>
                        <a:buNone/>
                      </a:pPr>
                      <a:r>
                        <a:rPr b="1" lang="en"/>
                        <a:t>44</a:t>
                      </a:r>
                      <a:endParaRPr b="1"/>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txBox="1"/>
          <p:nvPr>
            <p:ph type="title"/>
          </p:nvPr>
        </p:nvSpPr>
        <p:spPr>
          <a:xfrm>
            <a:off x="311700" y="100175"/>
            <a:ext cx="8520600" cy="100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Participant Demographics (n=22 [50%])</a:t>
            </a:r>
            <a:endParaRPr>
              <a:latin typeface="Roboto Serif"/>
              <a:ea typeface="Roboto Serif"/>
              <a:cs typeface="Roboto Serif"/>
              <a:sym typeface="Roboto Serif"/>
            </a:endParaRPr>
          </a:p>
        </p:txBody>
      </p:sp>
      <p:pic>
        <p:nvPicPr>
          <p:cNvPr id="227" name="Google Shape;227;p33"/>
          <p:cNvPicPr preferRelativeResize="0"/>
          <p:nvPr/>
        </p:nvPicPr>
        <p:blipFill>
          <a:blip r:embed="rId3">
            <a:alphaModFix/>
          </a:blip>
          <a:stretch>
            <a:fillRect/>
          </a:stretch>
        </p:blipFill>
        <p:spPr>
          <a:xfrm>
            <a:off x="3330800" y="1191625"/>
            <a:ext cx="2743200" cy="1828800"/>
          </a:xfrm>
          <a:prstGeom prst="rect">
            <a:avLst/>
          </a:prstGeom>
          <a:noFill/>
          <a:ln>
            <a:noFill/>
          </a:ln>
        </p:spPr>
      </p:pic>
      <p:pic>
        <p:nvPicPr>
          <p:cNvPr id="228" name="Google Shape;228;p33"/>
          <p:cNvPicPr preferRelativeResize="0"/>
          <p:nvPr/>
        </p:nvPicPr>
        <p:blipFill>
          <a:blip r:embed="rId4">
            <a:alphaModFix/>
          </a:blip>
          <a:stretch>
            <a:fillRect/>
          </a:stretch>
        </p:blipFill>
        <p:spPr>
          <a:xfrm>
            <a:off x="3330800" y="3114875"/>
            <a:ext cx="2743200" cy="1828800"/>
          </a:xfrm>
          <a:prstGeom prst="rect">
            <a:avLst/>
          </a:prstGeom>
          <a:noFill/>
          <a:ln>
            <a:noFill/>
          </a:ln>
        </p:spPr>
      </p:pic>
      <p:pic>
        <p:nvPicPr>
          <p:cNvPr id="229" name="Google Shape;229;p33"/>
          <p:cNvPicPr preferRelativeResize="0"/>
          <p:nvPr/>
        </p:nvPicPr>
        <p:blipFill>
          <a:blip r:embed="rId5">
            <a:alphaModFix/>
          </a:blip>
          <a:stretch>
            <a:fillRect/>
          </a:stretch>
        </p:blipFill>
        <p:spPr>
          <a:xfrm>
            <a:off x="6180775" y="1885950"/>
            <a:ext cx="2743200" cy="1828801"/>
          </a:xfrm>
          <a:prstGeom prst="rect">
            <a:avLst/>
          </a:prstGeom>
          <a:noFill/>
          <a:ln>
            <a:noFill/>
          </a:ln>
        </p:spPr>
      </p:pic>
      <p:pic>
        <p:nvPicPr>
          <p:cNvPr id="230" name="Google Shape;230;p33"/>
          <p:cNvPicPr preferRelativeResize="0"/>
          <p:nvPr/>
        </p:nvPicPr>
        <p:blipFill>
          <a:blip r:embed="rId6">
            <a:alphaModFix/>
          </a:blip>
          <a:stretch>
            <a:fillRect/>
          </a:stretch>
        </p:blipFill>
        <p:spPr>
          <a:xfrm>
            <a:off x="496900" y="1885950"/>
            <a:ext cx="2743200" cy="1828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311700" y="100175"/>
            <a:ext cx="8520600" cy="100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Participant Demographics (n=22 [50%])</a:t>
            </a:r>
            <a:endParaRPr>
              <a:latin typeface="Roboto Serif Black"/>
              <a:ea typeface="Roboto Serif Black"/>
              <a:cs typeface="Roboto Serif Black"/>
              <a:sym typeface="Roboto Serif Black"/>
            </a:endParaRPr>
          </a:p>
        </p:txBody>
      </p:sp>
      <p:sp>
        <p:nvSpPr>
          <p:cNvPr id="236" name="Google Shape;236;p34"/>
          <p:cNvSpPr/>
          <p:nvPr/>
        </p:nvSpPr>
        <p:spPr>
          <a:xfrm>
            <a:off x="7135550" y="1506375"/>
            <a:ext cx="1752900" cy="473700"/>
          </a:xfrm>
          <a:prstGeom prst="rect">
            <a:avLst/>
          </a:prstGeom>
          <a:solidFill>
            <a:schemeClr val="lt2"/>
          </a:solidFill>
          <a:ln cap="flat" cmpd="sng" w="2857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1 - least proficient</a:t>
            </a:r>
            <a:endParaRPr b="1" sz="1200">
              <a:solidFill>
                <a:schemeClr val="lt1"/>
              </a:solidFill>
            </a:endParaRPr>
          </a:p>
          <a:p>
            <a:pPr indent="0" lvl="0" marL="0" rtl="0" algn="ctr">
              <a:spcBef>
                <a:spcPts val="0"/>
              </a:spcBef>
              <a:spcAft>
                <a:spcPts val="0"/>
              </a:spcAft>
              <a:buNone/>
            </a:pPr>
            <a:r>
              <a:rPr b="1" lang="en" sz="1200">
                <a:solidFill>
                  <a:schemeClr val="lt1"/>
                </a:solidFill>
              </a:rPr>
              <a:t>5 - most proficient</a:t>
            </a:r>
            <a:endParaRPr b="1" sz="1200">
              <a:solidFill>
                <a:schemeClr val="lt1"/>
              </a:solidFill>
            </a:endParaRPr>
          </a:p>
        </p:txBody>
      </p:sp>
      <p:pic>
        <p:nvPicPr>
          <p:cNvPr id="237" name="Google Shape;237;p34"/>
          <p:cNvPicPr preferRelativeResize="0"/>
          <p:nvPr/>
        </p:nvPicPr>
        <p:blipFill>
          <a:blip r:embed="rId3">
            <a:alphaModFix/>
          </a:blip>
          <a:stretch>
            <a:fillRect/>
          </a:stretch>
        </p:blipFill>
        <p:spPr>
          <a:xfrm>
            <a:off x="152400" y="1258475"/>
            <a:ext cx="2743200" cy="1828800"/>
          </a:xfrm>
          <a:prstGeom prst="rect">
            <a:avLst/>
          </a:prstGeom>
          <a:noFill/>
          <a:ln>
            <a:noFill/>
          </a:ln>
        </p:spPr>
      </p:pic>
      <p:pic>
        <p:nvPicPr>
          <p:cNvPr id="238" name="Google Shape;238;p34"/>
          <p:cNvPicPr preferRelativeResize="0"/>
          <p:nvPr/>
        </p:nvPicPr>
        <p:blipFill>
          <a:blip r:embed="rId4">
            <a:alphaModFix/>
          </a:blip>
          <a:stretch>
            <a:fillRect/>
          </a:stretch>
        </p:blipFill>
        <p:spPr>
          <a:xfrm>
            <a:off x="3790317" y="1258475"/>
            <a:ext cx="2743201" cy="1828800"/>
          </a:xfrm>
          <a:prstGeom prst="rect">
            <a:avLst/>
          </a:prstGeom>
          <a:noFill/>
          <a:ln>
            <a:noFill/>
          </a:ln>
        </p:spPr>
      </p:pic>
      <p:pic>
        <p:nvPicPr>
          <p:cNvPr id="239" name="Google Shape;239;p34"/>
          <p:cNvPicPr preferRelativeResize="0"/>
          <p:nvPr/>
        </p:nvPicPr>
        <p:blipFill>
          <a:blip r:embed="rId5">
            <a:alphaModFix/>
          </a:blip>
          <a:stretch>
            <a:fillRect/>
          </a:stretch>
        </p:blipFill>
        <p:spPr>
          <a:xfrm>
            <a:off x="1775125" y="3031325"/>
            <a:ext cx="2743201" cy="1828800"/>
          </a:xfrm>
          <a:prstGeom prst="rect">
            <a:avLst/>
          </a:prstGeom>
          <a:noFill/>
          <a:ln>
            <a:noFill/>
          </a:ln>
        </p:spPr>
      </p:pic>
      <p:pic>
        <p:nvPicPr>
          <p:cNvPr id="240" name="Google Shape;240;p34"/>
          <p:cNvPicPr preferRelativeResize="0"/>
          <p:nvPr/>
        </p:nvPicPr>
        <p:blipFill>
          <a:blip r:embed="rId6">
            <a:alphaModFix/>
          </a:blip>
          <a:stretch>
            <a:fillRect/>
          </a:stretch>
        </p:blipFill>
        <p:spPr>
          <a:xfrm>
            <a:off x="6089093" y="3031324"/>
            <a:ext cx="2743201" cy="182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txBox="1"/>
          <p:nvPr>
            <p:ph type="title"/>
          </p:nvPr>
        </p:nvSpPr>
        <p:spPr>
          <a:xfrm>
            <a:off x="311700" y="117350"/>
            <a:ext cx="8520600" cy="98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Learning </a:t>
            </a:r>
            <a:r>
              <a:rPr lang="en">
                <a:latin typeface="Roboto Serif"/>
                <a:ea typeface="Roboto Serif"/>
                <a:cs typeface="Roboto Serif"/>
                <a:sym typeface="Roboto Serif"/>
              </a:rPr>
              <a:t>Activities</a:t>
            </a:r>
            <a:endParaRPr>
              <a:latin typeface="Roboto Serif"/>
              <a:ea typeface="Roboto Serif"/>
              <a:cs typeface="Roboto Serif"/>
              <a:sym typeface="Roboto Serif"/>
            </a:endParaRPr>
          </a:p>
        </p:txBody>
      </p:sp>
      <p:sp>
        <p:nvSpPr>
          <p:cNvPr id="246" name="Google Shape;246;p35"/>
          <p:cNvSpPr txBox="1"/>
          <p:nvPr>
            <p:ph idx="2" type="body"/>
          </p:nvPr>
        </p:nvSpPr>
        <p:spPr>
          <a:xfrm>
            <a:off x="311700" y="1437975"/>
            <a:ext cx="3999900" cy="36078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chemeClr val="accent5"/>
              </a:buClr>
              <a:buSzPts val="1800"/>
              <a:buFont typeface="Calibri"/>
              <a:buChar char="●"/>
            </a:pPr>
            <a:r>
              <a:rPr lang="en" sz="1800">
                <a:solidFill>
                  <a:schemeClr val="accent5"/>
                </a:solidFill>
                <a:latin typeface="Calibri"/>
                <a:ea typeface="Calibri"/>
                <a:cs typeface="Calibri"/>
                <a:sym typeface="Calibri"/>
              </a:rPr>
              <a:t>Some users struggled with </a:t>
            </a:r>
            <a:r>
              <a:rPr lang="en" sz="1800">
                <a:solidFill>
                  <a:schemeClr val="accent5"/>
                </a:solidFill>
                <a:latin typeface="Calibri"/>
                <a:ea typeface="Calibri"/>
                <a:cs typeface="Calibri"/>
                <a:sym typeface="Calibri"/>
              </a:rPr>
              <a:t>building</a:t>
            </a:r>
            <a:r>
              <a:rPr lang="en" sz="1800">
                <a:solidFill>
                  <a:schemeClr val="accent5"/>
                </a:solidFill>
                <a:latin typeface="Calibri"/>
                <a:ea typeface="Calibri"/>
                <a:cs typeface="Calibri"/>
                <a:sym typeface="Calibri"/>
              </a:rPr>
              <a:t>, wiring and programming. It was dependent on how much prior experience they had.</a:t>
            </a:r>
            <a:endParaRPr sz="1800">
              <a:solidFill>
                <a:schemeClr val="accent5"/>
              </a:solidFill>
              <a:latin typeface="Calibri"/>
              <a:ea typeface="Calibri"/>
              <a:cs typeface="Calibri"/>
              <a:sym typeface="Calibri"/>
            </a:endParaRPr>
          </a:p>
          <a:p>
            <a:pPr indent="-342900" lvl="0" marL="457200" rtl="0" algn="l">
              <a:spcBef>
                <a:spcPts val="0"/>
              </a:spcBef>
              <a:spcAft>
                <a:spcPts val="0"/>
              </a:spcAft>
              <a:buClr>
                <a:schemeClr val="accent5"/>
              </a:buClr>
              <a:buSzPts val="1800"/>
              <a:buFont typeface="Calibri"/>
              <a:buChar char="●"/>
            </a:pPr>
            <a:r>
              <a:rPr lang="en" sz="1800">
                <a:solidFill>
                  <a:schemeClr val="accent5"/>
                </a:solidFill>
                <a:latin typeface="Calibri"/>
                <a:ea typeface="Calibri"/>
                <a:cs typeface="Calibri"/>
                <a:sym typeface="Calibri"/>
              </a:rPr>
              <a:t>Some requested more explanations of how things work like breadboard, sonar, photoresistors, and LEDs. </a:t>
            </a:r>
            <a:endParaRPr sz="1800">
              <a:solidFill>
                <a:schemeClr val="accent5"/>
              </a:solidFill>
              <a:latin typeface="Calibri"/>
              <a:ea typeface="Calibri"/>
              <a:cs typeface="Calibri"/>
              <a:sym typeface="Calibri"/>
            </a:endParaRPr>
          </a:p>
          <a:p>
            <a:pPr indent="-342900" lvl="0" marL="457200" rtl="0" algn="l">
              <a:spcBef>
                <a:spcPts val="0"/>
              </a:spcBef>
              <a:spcAft>
                <a:spcPts val="0"/>
              </a:spcAft>
              <a:buClr>
                <a:schemeClr val="accent5"/>
              </a:buClr>
              <a:buSzPts val="1800"/>
              <a:buFont typeface="Calibri"/>
              <a:buChar char="●"/>
            </a:pPr>
            <a:r>
              <a:rPr lang="en" sz="1800">
                <a:solidFill>
                  <a:schemeClr val="accent5"/>
                </a:solidFill>
                <a:latin typeface="Calibri"/>
                <a:ea typeface="Calibri"/>
                <a:cs typeface="Calibri"/>
                <a:sym typeface="Calibri"/>
              </a:rPr>
              <a:t>Some requested a PDF for robot assembly with parts labeled in the kit in addition to videos</a:t>
            </a:r>
            <a:endParaRPr sz="1800">
              <a:solidFill>
                <a:schemeClr val="accent5"/>
              </a:solidFill>
              <a:latin typeface="Calibri"/>
              <a:ea typeface="Calibri"/>
              <a:cs typeface="Calibri"/>
              <a:sym typeface="Calibri"/>
            </a:endParaRPr>
          </a:p>
          <a:p>
            <a:pPr indent="-342900" lvl="0" marL="457200" rtl="0" algn="l">
              <a:spcBef>
                <a:spcPts val="0"/>
              </a:spcBef>
              <a:spcAft>
                <a:spcPts val="0"/>
              </a:spcAft>
              <a:buClr>
                <a:schemeClr val="accent5"/>
              </a:buClr>
              <a:buSzPts val="1800"/>
              <a:buFont typeface="Calibri"/>
              <a:buChar char="●"/>
            </a:pPr>
            <a:r>
              <a:rPr lang="en" sz="1800">
                <a:solidFill>
                  <a:schemeClr val="accent5"/>
                </a:solidFill>
                <a:latin typeface="Calibri"/>
                <a:ea typeface="Calibri"/>
                <a:cs typeface="Calibri"/>
                <a:sym typeface="Calibri"/>
              </a:rPr>
              <a:t>A few issues with 3d printing tolerance for motor mounts</a:t>
            </a:r>
            <a:endParaRPr sz="1800">
              <a:solidFill>
                <a:schemeClr val="accent5"/>
              </a:solidFill>
              <a:latin typeface="Calibri"/>
              <a:ea typeface="Calibri"/>
              <a:cs typeface="Calibri"/>
              <a:sym typeface="Calibri"/>
            </a:endParaRPr>
          </a:p>
        </p:txBody>
      </p:sp>
      <p:pic>
        <p:nvPicPr>
          <p:cNvPr id="247" name="Google Shape;247;p35"/>
          <p:cNvPicPr preferRelativeResize="0"/>
          <p:nvPr/>
        </p:nvPicPr>
        <p:blipFill>
          <a:blip r:embed="rId3">
            <a:alphaModFix/>
          </a:blip>
          <a:stretch>
            <a:fillRect/>
          </a:stretch>
        </p:blipFill>
        <p:spPr>
          <a:xfrm>
            <a:off x="4412500" y="1881188"/>
            <a:ext cx="4527600" cy="27213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6"/>
          <p:cNvPicPr preferRelativeResize="0"/>
          <p:nvPr/>
        </p:nvPicPr>
        <p:blipFill>
          <a:blip r:embed="rId3">
            <a:alphaModFix/>
          </a:blip>
          <a:stretch>
            <a:fillRect/>
          </a:stretch>
        </p:blipFill>
        <p:spPr>
          <a:xfrm>
            <a:off x="2094363" y="3123650"/>
            <a:ext cx="2743200" cy="1828800"/>
          </a:xfrm>
          <a:prstGeom prst="rect">
            <a:avLst/>
          </a:prstGeom>
          <a:noFill/>
          <a:ln>
            <a:noFill/>
          </a:ln>
        </p:spPr>
      </p:pic>
      <p:sp>
        <p:nvSpPr>
          <p:cNvPr id="253" name="Google Shape;253;p36"/>
          <p:cNvSpPr txBox="1"/>
          <p:nvPr>
            <p:ph type="title"/>
          </p:nvPr>
        </p:nvSpPr>
        <p:spPr>
          <a:xfrm>
            <a:off x="311700" y="100175"/>
            <a:ext cx="8520600" cy="130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Evaluation Results:</a:t>
            </a:r>
            <a:endParaRPr sz="4000">
              <a:latin typeface="Roboto Serif Black"/>
              <a:ea typeface="Roboto Serif Black"/>
              <a:cs typeface="Roboto Serif Black"/>
              <a:sym typeface="Roboto Serif Black"/>
            </a:endParaRPr>
          </a:p>
          <a:p>
            <a:pPr indent="0" lvl="0" marL="0" rtl="0" algn="ctr">
              <a:spcBef>
                <a:spcPts val="0"/>
              </a:spcBef>
              <a:spcAft>
                <a:spcPts val="0"/>
              </a:spcAft>
              <a:buNone/>
            </a:pPr>
            <a:r>
              <a:rPr lang="en" sz="1200">
                <a:latin typeface="Roboto Serif"/>
                <a:ea typeface="Roboto Serif"/>
                <a:cs typeface="Roboto Serif"/>
                <a:sym typeface="Roboto Serif"/>
              </a:rPr>
              <a:t>One goal of this work is for the Flower∞Bots to be used for K-12 outreach to get more young people interested in and excited about STEM. On a scale of 1 to 5, with 5 being very well, how well do you think these robots meet this mission.</a:t>
            </a:r>
            <a:endParaRPr sz="1200">
              <a:latin typeface="Roboto Serif"/>
              <a:ea typeface="Roboto Serif"/>
              <a:cs typeface="Roboto Serif"/>
              <a:sym typeface="Roboto Serif"/>
            </a:endParaRPr>
          </a:p>
        </p:txBody>
      </p:sp>
      <p:sp>
        <p:nvSpPr>
          <p:cNvPr id="254" name="Google Shape;254;p36"/>
          <p:cNvSpPr txBox="1"/>
          <p:nvPr>
            <p:ph idx="2" type="body"/>
          </p:nvPr>
        </p:nvSpPr>
        <p:spPr>
          <a:xfrm>
            <a:off x="4665075" y="1468825"/>
            <a:ext cx="4167300" cy="34245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accent2"/>
              </a:buClr>
              <a:buSzPts val="1100"/>
              <a:buFont typeface="Calibri"/>
              <a:buChar char="●"/>
            </a:pPr>
            <a:r>
              <a:rPr i="1" lang="en" sz="1100">
                <a:solidFill>
                  <a:schemeClr val="accent2"/>
                </a:solidFill>
                <a:latin typeface="Calibri"/>
                <a:ea typeface="Calibri"/>
                <a:cs typeface="Calibri"/>
                <a:sym typeface="Calibri"/>
              </a:rPr>
              <a:t>“I think this is an such an incredibly platform to introduce young people to robotics. I haven't seen a robot that is so accessible with hardware and assembly that also allows for such a </a:t>
            </a:r>
            <a:r>
              <a:rPr b="1" i="1" lang="en" sz="1100" u="sng">
                <a:solidFill>
                  <a:schemeClr val="accent2"/>
                </a:solidFill>
                <a:latin typeface="Calibri"/>
                <a:ea typeface="Calibri"/>
                <a:cs typeface="Calibri"/>
                <a:sym typeface="Calibri"/>
              </a:rPr>
              <a:t>large level of expansion</a:t>
            </a:r>
            <a:r>
              <a:rPr i="1" lang="en" sz="1100">
                <a:solidFill>
                  <a:schemeClr val="accent2"/>
                </a:solidFill>
                <a:latin typeface="Calibri"/>
                <a:ea typeface="Calibri"/>
                <a:cs typeface="Calibri"/>
                <a:sym typeface="Calibri"/>
              </a:rPr>
              <a:t>. I could really take this robot in any direction as my learning grows and it isn't just limited to foundational knowledge. It's really exciting because it provides such a huge opportunity to learn things that might have taken me a much longer time to learn due to </a:t>
            </a:r>
            <a:r>
              <a:rPr b="1" i="1" lang="en" sz="1100" u="sng">
                <a:solidFill>
                  <a:schemeClr val="accent2"/>
                </a:solidFill>
                <a:latin typeface="Calibri"/>
                <a:ea typeface="Calibri"/>
                <a:cs typeface="Calibri"/>
                <a:sym typeface="Calibri"/>
              </a:rPr>
              <a:t>inaccessibility</a:t>
            </a:r>
            <a:r>
              <a:rPr i="1" lang="en" sz="1100">
                <a:solidFill>
                  <a:schemeClr val="accent2"/>
                </a:solidFill>
                <a:latin typeface="Calibri"/>
                <a:ea typeface="Calibri"/>
                <a:cs typeface="Calibri"/>
                <a:sym typeface="Calibri"/>
              </a:rPr>
              <a:t>. It's really lovely because I now have one project I can focus on that allows me to learn about mechanics, circuitry, as well as programming.“</a:t>
            </a:r>
            <a:endParaRPr i="1" sz="1100">
              <a:solidFill>
                <a:schemeClr val="accent2"/>
              </a:solidFill>
              <a:latin typeface="Calibri"/>
              <a:ea typeface="Calibri"/>
              <a:cs typeface="Calibri"/>
              <a:sym typeface="Calibri"/>
            </a:endParaRPr>
          </a:p>
          <a:p>
            <a:pPr indent="-298450" lvl="0" marL="457200" rtl="0" algn="l">
              <a:spcBef>
                <a:spcPts val="0"/>
              </a:spcBef>
              <a:spcAft>
                <a:spcPts val="0"/>
              </a:spcAft>
              <a:buClr>
                <a:schemeClr val="accent2"/>
              </a:buClr>
              <a:buSzPts val="1100"/>
              <a:buFont typeface="Calibri"/>
              <a:buChar char="●"/>
            </a:pPr>
            <a:r>
              <a:rPr i="1" lang="en" sz="1100">
                <a:solidFill>
                  <a:schemeClr val="accent2"/>
                </a:solidFill>
                <a:latin typeface="Calibri"/>
                <a:ea typeface="Calibri"/>
                <a:cs typeface="Calibri"/>
                <a:sym typeface="Calibri"/>
              </a:rPr>
              <a:t>“I used it with my children in a public library and it drew a lot of attention and some involvement from other children.  My children kept asking if we could </a:t>
            </a:r>
            <a:r>
              <a:rPr b="1" i="1" lang="en" sz="1100" u="sng">
                <a:solidFill>
                  <a:schemeClr val="accent2"/>
                </a:solidFill>
                <a:latin typeface="Calibri"/>
                <a:ea typeface="Calibri"/>
                <a:cs typeface="Calibri"/>
                <a:sym typeface="Calibri"/>
              </a:rPr>
              <a:t>add parts and make it do more and more things</a:t>
            </a:r>
            <a:r>
              <a:rPr i="1" lang="en" sz="1100">
                <a:solidFill>
                  <a:schemeClr val="accent2"/>
                </a:solidFill>
                <a:latin typeface="Calibri"/>
                <a:ea typeface="Calibri"/>
                <a:cs typeface="Calibri"/>
                <a:sym typeface="Calibri"/>
              </a:rPr>
              <a:t>.  They asked intelligent questions about the hardware, software, and electronics aspects as we went as well.”</a:t>
            </a:r>
            <a:endParaRPr i="1" sz="1100">
              <a:solidFill>
                <a:schemeClr val="accent2"/>
              </a:solidFill>
              <a:latin typeface="Calibri"/>
              <a:ea typeface="Calibri"/>
              <a:cs typeface="Calibri"/>
              <a:sym typeface="Calibri"/>
            </a:endParaRPr>
          </a:p>
        </p:txBody>
      </p:sp>
      <p:sp>
        <p:nvSpPr>
          <p:cNvPr id="255" name="Google Shape;255;p36"/>
          <p:cNvSpPr txBox="1"/>
          <p:nvPr>
            <p:ph idx="2" type="body"/>
          </p:nvPr>
        </p:nvSpPr>
        <p:spPr>
          <a:xfrm>
            <a:off x="188475" y="1363625"/>
            <a:ext cx="4476600" cy="2248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i="1" lang="en" sz="1100">
                <a:solidFill>
                  <a:schemeClr val="accent2"/>
                </a:solidFill>
                <a:latin typeface="Calibri"/>
                <a:ea typeface="Calibri"/>
                <a:cs typeface="Calibri"/>
                <a:sym typeface="Calibri"/>
              </a:rPr>
              <a:t>“</a:t>
            </a:r>
            <a:r>
              <a:rPr i="1" lang="en" sz="1100">
                <a:solidFill>
                  <a:schemeClr val="accent2"/>
                </a:solidFill>
                <a:latin typeface="Calibri"/>
                <a:ea typeface="Calibri"/>
                <a:cs typeface="Calibri"/>
                <a:sym typeface="Calibri"/>
              </a:rPr>
              <a:t>Right now, the documentation (or at least the parts I used) seem like they would be hard to navigate by a K-12 newcomer (student or teacher) to the mechatronic systems space. It wasn't always clear there to turn to continue the robot exploration, and tools like the Arduino IDE and Arduino board itself would likely need more explanation to get up and running. (For example, in my past experience, just programming an Arduino takes quite some time and coaching for newcomers.) Tools that are truly plug and play (Makey Makey is one example that comes to mind) can be easier to jump into, but often provide more limited associated learning opportunities (a definite con of these alternatives). KiwiCo and BirdBrain might be other examples to serve as inspiration for accessible onboarding.”</a:t>
            </a:r>
            <a:endParaRPr i="1" sz="1100">
              <a:solidFill>
                <a:schemeClr val="accent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type="title"/>
          </p:nvPr>
        </p:nvSpPr>
        <p:spPr>
          <a:xfrm>
            <a:off x="311700" y="0"/>
            <a:ext cx="8520600" cy="127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Evaluation Results:</a:t>
            </a:r>
            <a:endParaRPr sz="4000">
              <a:latin typeface="Roboto Serif Black"/>
              <a:ea typeface="Roboto Serif Black"/>
              <a:cs typeface="Roboto Serif Black"/>
              <a:sym typeface="Roboto Serif Black"/>
            </a:endParaRPr>
          </a:p>
          <a:p>
            <a:pPr indent="0" lvl="0" marL="0" rtl="0" algn="ctr">
              <a:spcBef>
                <a:spcPts val="0"/>
              </a:spcBef>
              <a:spcAft>
                <a:spcPts val="0"/>
              </a:spcAft>
              <a:buNone/>
            </a:pPr>
            <a:r>
              <a:rPr lang="en" sz="1200">
                <a:latin typeface="Roboto Serif"/>
                <a:ea typeface="Roboto Serif"/>
                <a:cs typeface="Roboto Serif"/>
                <a:sym typeface="Roboto Serif"/>
              </a:rPr>
              <a:t>One goal of this work is for the Flower∞Bots to be used by academics for teaching electronics, design, and robotics for high school or college freshmen.  On a scale of 1 to 5 with 5 being very well, how well do you think these robots meet this mission? </a:t>
            </a:r>
            <a:endParaRPr sz="4000">
              <a:latin typeface="Roboto Serif Black"/>
              <a:ea typeface="Roboto Serif Black"/>
              <a:cs typeface="Roboto Serif Black"/>
              <a:sym typeface="Roboto Serif Black"/>
            </a:endParaRPr>
          </a:p>
        </p:txBody>
      </p:sp>
      <p:sp>
        <p:nvSpPr>
          <p:cNvPr id="261" name="Google Shape;261;p37"/>
          <p:cNvSpPr txBox="1"/>
          <p:nvPr>
            <p:ph idx="2" type="body"/>
          </p:nvPr>
        </p:nvSpPr>
        <p:spPr>
          <a:xfrm>
            <a:off x="235500" y="1285575"/>
            <a:ext cx="4542300" cy="32445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Calibri"/>
              <a:buChar char="●"/>
            </a:pPr>
            <a:r>
              <a:rPr i="1" lang="en" sz="1100">
                <a:solidFill>
                  <a:schemeClr val="dk1"/>
                </a:solidFill>
                <a:latin typeface="Calibri"/>
                <a:ea typeface="Calibri"/>
                <a:cs typeface="Calibri"/>
                <a:sym typeface="Calibri"/>
              </a:rPr>
              <a:t>“These bots do a great job with allowing for students to explore CAD, 3D printing, design and building, electronics with breadboard and basic circuits and coding.  It covers all the bases.  I think for an open source robot, i</a:t>
            </a:r>
            <a:r>
              <a:rPr b="1" i="1" lang="en" sz="1100" u="sng">
                <a:solidFill>
                  <a:schemeClr val="dk1"/>
                </a:solidFill>
                <a:latin typeface="Calibri"/>
                <a:ea typeface="Calibri"/>
                <a:cs typeface="Calibri"/>
                <a:sym typeface="Calibri"/>
              </a:rPr>
              <a:t>t's hard to beat the cost and flexiblity of the bot</a:t>
            </a:r>
            <a:r>
              <a:rPr i="1" lang="en" sz="1100">
                <a:solidFill>
                  <a:schemeClr val="dk1"/>
                </a:solidFill>
                <a:latin typeface="Calibri"/>
                <a:ea typeface="Calibri"/>
                <a:cs typeface="Calibri"/>
                <a:sym typeface="Calibri"/>
              </a:rPr>
              <a:t>.”</a:t>
            </a:r>
            <a:endParaRPr i="1"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 sz="1100">
                <a:solidFill>
                  <a:schemeClr val="dk1"/>
                </a:solidFill>
                <a:latin typeface="Calibri"/>
                <a:ea typeface="Calibri"/>
                <a:cs typeface="Calibri"/>
                <a:sym typeface="Calibri"/>
              </a:rPr>
              <a:t>‘The platform seems good for these types of efforts. Like I mentioned earlier in the form, I've spun up similar resources for my undergraduate teaching. It could be nice to have a preexisting open-source robot to use, rather than reinventing the wheel for this each time someone tries it. One thought is that for certain parts of the assembly, laser cutting could be much faster and more practical than 3D-printing. I am thinking, for example, about the energy cost for spinning up this platform for my up-to-180-student undergrad class. </a:t>
            </a:r>
            <a:r>
              <a:rPr i="1" lang="en" sz="1100">
                <a:solidFill>
                  <a:schemeClr val="dk1"/>
                </a:solidFill>
                <a:latin typeface="Calibri"/>
                <a:ea typeface="Calibri"/>
                <a:cs typeface="Calibri"/>
                <a:sym typeface="Calibri"/>
              </a:rPr>
              <a:t>We used this in a class for undergraduate first years where they are introduced to topics related to computing and they expressed enthusiasm for getting to work with the robots and have a hands on experience.”</a:t>
            </a:r>
            <a:endParaRPr i="1" sz="1100">
              <a:solidFill>
                <a:schemeClr val="dk1"/>
              </a:solidFill>
              <a:latin typeface="Calibri"/>
              <a:ea typeface="Calibri"/>
              <a:cs typeface="Calibri"/>
              <a:sym typeface="Calibri"/>
            </a:endParaRPr>
          </a:p>
        </p:txBody>
      </p:sp>
      <p:sp>
        <p:nvSpPr>
          <p:cNvPr id="262" name="Google Shape;262;p37"/>
          <p:cNvSpPr txBox="1"/>
          <p:nvPr>
            <p:ph idx="2" type="body"/>
          </p:nvPr>
        </p:nvSpPr>
        <p:spPr>
          <a:xfrm>
            <a:off x="4733675" y="1358550"/>
            <a:ext cx="3999900" cy="1548600"/>
          </a:xfrm>
          <a:prstGeom prst="rect">
            <a:avLst/>
          </a:prstGeom>
        </p:spPr>
        <p:txBody>
          <a:bodyPr anchorCtr="0" anchor="t" bIns="91425" lIns="91425" spcFirstLastPara="1" rIns="91425" wrap="square" tIns="91425">
            <a:normAutofit/>
          </a:bodyPr>
          <a:lstStyle/>
          <a:p>
            <a:pPr indent="-298450" lvl="0" marL="457200" rtl="0" algn="l">
              <a:spcBef>
                <a:spcPts val="0"/>
              </a:spcBef>
              <a:spcAft>
                <a:spcPts val="0"/>
              </a:spcAft>
              <a:buClr>
                <a:schemeClr val="dk1"/>
              </a:buClr>
              <a:buSzPts val="1100"/>
              <a:buFont typeface="Calibri"/>
              <a:buChar char="●"/>
            </a:pPr>
            <a:r>
              <a:rPr i="1" lang="en" sz="1100">
                <a:solidFill>
                  <a:schemeClr val="dk1"/>
                </a:solidFill>
                <a:latin typeface="Calibri"/>
                <a:ea typeface="Calibri"/>
                <a:cs typeface="Calibri"/>
                <a:sym typeface="Calibri"/>
              </a:rPr>
              <a:t>“</a:t>
            </a:r>
            <a:r>
              <a:rPr i="1" lang="en" sz="1100">
                <a:solidFill>
                  <a:schemeClr val="dk1"/>
                </a:solidFill>
                <a:latin typeface="Calibri"/>
                <a:ea typeface="Calibri"/>
                <a:cs typeface="Calibri"/>
                <a:sym typeface="Calibri"/>
              </a:rPr>
              <a:t>I used the DaisyBot and I think the range that it provides is perfect. Expanding functionality is incredibly realistic and it teaches things that can be easily applied to larger and more complex projects down the line. It uses accessible and popular enough hardware that it's easy to find information that will help to gain confidence and allow you to branch out later on. I find it so exciting.”</a:t>
            </a:r>
            <a:endParaRPr i="1" sz="1100">
              <a:solidFill>
                <a:schemeClr val="dk1"/>
              </a:solidFill>
              <a:latin typeface="Calibri"/>
              <a:ea typeface="Calibri"/>
              <a:cs typeface="Calibri"/>
              <a:sym typeface="Calibri"/>
            </a:endParaRPr>
          </a:p>
        </p:txBody>
      </p:sp>
      <p:pic>
        <p:nvPicPr>
          <p:cNvPr id="263" name="Google Shape;263;p37"/>
          <p:cNvPicPr preferRelativeResize="0"/>
          <p:nvPr/>
        </p:nvPicPr>
        <p:blipFill>
          <a:blip r:embed="rId3">
            <a:alphaModFix/>
          </a:blip>
          <a:stretch>
            <a:fillRect/>
          </a:stretch>
        </p:blipFill>
        <p:spPr>
          <a:xfrm>
            <a:off x="5362025" y="2907150"/>
            <a:ext cx="2743200" cy="1828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8"/>
          <p:cNvPicPr preferRelativeResize="0"/>
          <p:nvPr/>
        </p:nvPicPr>
        <p:blipFill>
          <a:blip r:embed="rId3">
            <a:alphaModFix/>
          </a:blip>
          <a:stretch>
            <a:fillRect/>
          </a:stretch>
        </p:blipFill>
        <p:spPr>
          <a:xfrm>
            <a:off x="4834363" y="3234200"/>
            <a:ext cx="2743200" cy="1828800"/>
          </a:xfrm>
          <a:prstGeom prst="rect">
            <a:avLst/>
          </a:prstGeom>
          <a:noFill/>
          <a:ln>
            <a:noFill/>
          </a:ln>
        </p:spPr>
      </p:pic>
      <p:sp>
        <p:nvSpPr>
          <p:cNvPr id="269" name="Google Shape;269;p38"/>
          <p:cNvSpPr txBox="1"/>
          <p:nvPr>
            <p:ph type="title"/>
          </p:nvPr>
        </p:nvSpPr>
        <p:spPr>
          <a:xfrm>
            <a:off x="311700" y="19675"/>
            <a:ext cx="8520600" cy="131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Evaluation Results:</a:t>
            </a:r>
            <a:endParaRPr sz="4000">
              <a:latin typeface="Roboto Serif Black"/>
              <a:ea typeface="Roboto Serif Black"/>
              <a:cs typeface="Roboto Serif Black"/>
              <a:sym typeface="Roboto Serif Black"/>
            </a:endParaRPr>
          </a:p>
          <a:p>
            <a:pPr indent="0" lvl="0" marL="0" rtl="0" algn="ctr">
              <a:spcBef>
                <a:spcPts val="0"/>
              </a:spcBef>
              <a:spcAft>
                <a:spcPts val="0"/>
              </a:spcAft>
              <a:buNone/>
            </a:pPr>
            <a:r>
              <a:rPr lang="en" sz="1200">
                <a:latin typeface="Roboto Serif"/>
                <a:ea typeface="Roboto Serif"/>
                <a:cs typeface="Roboto Serif"/>
                <a:sym typeface="Roboto Serif"/>
              </a:rPr>
              <a:t>One goal of this work is for the Flower∞Bots to be used by academics for advanced courses or conducting research in robotics. On a scale of 1 to 5 with 5 being very well, how well do you think these robots meet this mission?</a:t>
            </a:r>
            <a:endParaRPr sz="4000">
              <a:latin typeface="Roboto Serif Black"/>
              <a:ea typeface="Roboto Serif Black"/>
              <a:cs typeface="Roboto Serif Black"/>
              <a:sym typeface="Roboto Serif Black"/>
            </a:endParaRPr>
          </a:p>
        </p:txBody>
      </p:sp>
      <p:sp>
        <p:nvSpPr>
          <p:cNvPr id="270" name="Google Shape;270;p38"/>
          <p:cNvSpPr txBox="1"/>
          <p:nvPr>
            <p:ph idx="2" type="body"/>
          </p:nvPr>
        </p:nvSpPr>
        <p:spPr>
          <a:xfrm>
            <a:off x="4008200" y="1316425"/>
            <a:ext cx="4824000" cy="2489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accent5"/>
              </a:buClr>
              <a:buSzPts val="1200"/>
              <a:buFont typeface="Calibri"/>
              <a:buChar char="●"/>
            </a:pPr>
            <a:r>
              <a:rPr i="1" lang="en" sz="1200">
                <a:solidFill>
                  <a:schemeClr val="accent5"/>
                </a:solidFill>
                <a:latin typeface="Calibri"/>
                <a:ea typeface="Calibri"/>
                <a:cs typeface="Calibri"/>
                <a:sym typeface="Calibri"/>
              </a:rPr>
              <a:t>“</a:t>
            </a:r>
            <a:r>
              <a:rPr i="1" lang="en" sz="1200">
                <a:solidFill>
                  <a:schemeClr val="accent5"/>
                </a:solidFill>
                <a:latin typeface="Calibri"/>
                <a:ea typeface="Calibri"/>
                <a:cs typeface="Calibri"/>
                <a:sym typeface="Calibri"/>
              </a:rPr>
              <a:t>I'm sure there is a lot of cost-vs.-practicality on this front. For our related classes at Oregon State, though, we typically need at least a Raspberry Pi for the hardware platform to be viable (i.e., ROS compatibility is very important). Note that I do generally use rosserial to interface with Arduinos, but I can't run ROS in the standalone way I would wish on an Ardunio. Similar hardware could work with a Raspberry Pi and Pi Pico for advanced robotics teaching purposes, but this would increase the cost and likely inhibit some useful resources for getting started (for example, the Pi Pico documentation isn't quite as rich as the Arduino resources out there).”</a:t>
            </a:r>
            <a:endParaRPr i="1" sz="1200">
              <a:solidFill>
                <a:schemeClr val="accent5"/>
              </a:solidFill>
              <a:latin typeface="Calibri"/>
              <a:ea typeface="Calibri"/>
              <a:cs typeface="Calibri"/>
              <a:sym typeface="Calibri"/>
            </a:endParaRPr>
          </a:p>
        </p:txBody>
      </p:sp>
      <p:sp>
        <p:nvSpPr>
          <p:cNvPr id="271" name="Google Shape;271;p38"/>
          <p:cNvSpPr txBox="1"/>
          <p:nvPr>
            <p:ph idx="2" type="body"/>
          </p:nvPr>
        </p:nvSpPr>
        <p:spPr>
          <a:xfrm>
            <a:off x="159300" y="1316425"/>
            <a:ext cx="3999900" cy="3458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accent5"/>
              </a:buClr>
              <a:buSzPts val="1200"/>
              <a:buFont typeface="Calibri"/>
              <a:buChar char="●"/>
            </a:pPr>
            <a:r>
              <a:rPr i="1" lang="en" sz="1200">
                <a:solidFill>
                  <a:schemeClr val="accent5"/>
                </a:solidFill>
                <a:latin typeface="Calibri"/>
                <a:ea typeface="Calibri"/>
                <a:cs typeface="Calibri"/>
                <a:sym typeface="Calibri"/>
              </a:rPr>
              <a:t>“</a:t>
            </a:r>
            <a:r>
              <a:rPr i="1" lang="en" sz="1200">
                <a:solidFill>
                  <a:schemeClr val="accent5"/>
                </a:solidFill>
                <a:latin typeface="Calibri"/>
                <a:ea typeface="Calibri"/>
                <a:cs typeface="Calibri"/>
                <a:sym typeface="Calibri"/>
              </a:rPr>
              <a:t>It can be used for some aspects of research such as swarm uses or perhaps mock-up purposes.  It might be too small for some advanced research where larger batteries and hardware are needed onboard.  So it very much depends upon the exact nature of the research.  However, for control via a computer and using multiple agents to do tasks, the platform is perfect.”</a:t>
            </a:r>
            <a:endParaRPr i="1" sz="1200">
              <a:solidFill>
                <a:schemeClr val="accent5"/>
              </a:solidFill>
              <a:latin typeface="Calibri"/>
              <a:ea typeface="Calibri"/>
              <a:cs typeface="Calibri"/>
              <a:sym typeface="Calibri"/>
            </a:endParaRPr>
          </a:p>
          <a:p>
            <a:pPr indent="-304800" lvl="0" marL="457200" rtl="0" algn="l">
              <a:spcBef>
                <a:spcPts val="0"/>
              </a:spcBef>
              <a:spcAft>
                <a:spcPts val="0"/>
              </a:spcAft>
              <a:buClr>
                <a:schemeClr val="accent5"/>
              </a:buClr>
              <a:buSzPts val="1200"/>
              <a:buFont typeface="Calibri"/>
              <a:buChar char="●"/>
            </a:pPr>
            <a:r>
              <a:rPr i="1" lang="en" sz="1200">
                <a:solidFill>
                  <a:schemeClr val="accent5"/>
                </a:solidFill>
                <a:latin typeface="Calibri"/>
                <a:ea typeface="Calibri"/>
                <a:cs typeface="Calibri"/>
                <a:sym typeface="Calibri"/>
              </a:rPr>
              <a:t>“The Flower Bots on their own do not provide any novel functionality that other differential drive robots provide for higher level education. Without more advanced components like a Raspberry Pi or an RGB camera I am not sure what applications the Flower Bots can have in advanced courses.”</a:t>
            </a:r>
            <a:endParaRPr i="1" sz="1200">
              <a:solidFill>
                <a:schemeClr val="accent5"/>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311700" y="91575"/>
            <a:ext cx="8520600" cy="1014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Sample Comments</a:t>
            </a:r>
            <a:endParaRPr>
              <a:latin typeface="Roboto Serif"/>
              <a:ea typeface="Roboto Serif"/>
              <a:cs typeface="Roboto Serif"/>
              <a:sym typeface="Roboto Serif"/>
            </a:endParaRPr>
          </a:p>
        </p:txBody>
      </p:sp>
      <p:sp>
        <p:nvSpPr>
          <p:cNvPr id="277" name="Google Shape;277;p39"/>
          <p:cNvSpPr txBox="1"/>
          <p:nvPr>
            <p:ph idx="1" type="body"/>
          </p:nvPr>
        </p:nvSpPr>
        <p:spPr>
          <a:xfrm>
            <a:off x="311700" y="1268525"/>
            <a:ext cx="6092700" cy="356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FF"/>
              </a:buClr>
              <a:buSzPts val="1800"/>
              <a:buFont typeface="Calibri"/>
              <a:buChar char="●"/>
            </a:pPr>
            <a:r>
              <a:rPr i="1" lang="en" sz="1800">
                <a:solidFill>
                  <a:srgbClr val="0000FF"/>
                </a:solidFill>
                <a:latin typeface="Calibri"/>
                <a:ea typeface="Calibri"/>
                <a:cs typeface="Calibri"/>
                <a:sym typeface="Calibri"/>
              </a:rPr>
              <a:t>“….I will definitely showcase Lily∞Bot this summer in several K-12 camps that I am developing for STEAM enrichment and programming.”</a:t>
            </a:r>
            <a:endParaRPr i="1" sz="1800">
              <a:solidFill>
                <a:srgbClr val="0000FF"/>
              </a:solidFill>
              <a:latin typeface="Calibri"/>
              <a:ea typeface="Calibri"/>
              <a:cs typeface="Calibri"/>
              <a:sym typeface="Calibri"/>
            </a:endParaRPr>
          </a:p>
          <a:p>
            <a:pPr indent="-342900" lvl="0" marL="457200" rtl="0" algn="l">
              <a:spcBef>
                <a:spcPts val="0"/>
              </a:spcBef>
              <a:spcAft>
                <a:spcPts val="0"/>
              </a:spcAft>
              <a:buClr>
                <a:srgbClr val="0000FF"/>
              </a:buClr>
              <a:buSzPts val="1800"/>
              <a:buFont typeface="Calibri"/>
              <a:buChar char="●"/>
            </a:pPr>
            <a:r>
              <a:rPr i="1" lang="en" sz="1800">
                <a:solidFill>
                  <a:srgbClr val="0000FF"/>
                </a:solidFill>
                <a:latin typeface="Calibri"/>
                <a:ea typeface="Calibri"/>
                <a:cs typeface="Calibri"/>
                <a:sym typeface="Calibri"/>
              </a:rPr>
              <a:t>“I would love to continue to collaborate on this.  In addition to my robotics classes, I teach a summer camp at U of M and UDM where students look at similar projects.  My goal with robotics is to meet students where they are at, so I would like to see if I can make the </a:t>
            </a:r>
            <a:r>
              <a:rPr b="1" i="1" lang="en" sz="1800" u="sng">
                <a:solidFill>
                  <a:srgbClr val="0000FF"/>
                </a:solidFill>
                <a:latin typeface="Calibri"/>
                <a:ea typeface="Calibri"/>
                <a:cs typeface="Calibri"/>
                <a:sym typeface="Calibri"/>
              </a:rPr>
              <a:t>Lilybot "flexible" </a:t>
            </a:r>
            <a:r>
              <a:rPr i="1" lang="en" sz="1800">
                <a:solidFill>
                  <a:srgbClr val="0000FF"/>
                </a:solidFill>
                <a:latin typeface="Calibri"/>
                <a:ea typeface="Calibri"/>
                <a:cs typeface="Calibri"/>
                <a:sym typeface="Calibri"/>
              </a:rPr>
              <a:t>for use with students with no robotics experience up to ones that have college ready experience.”</a:t>
            </a:r>
            <a:endParaRPr i="1" sz="1800">
              <a:solidFill>
                <a:srgbClr val="0000FF"/>
              </a:solidFill>
              <a:latin typeface="Calibri"/>
              <a:ea typeface="Calibri"/>
              <a:cs typeface="Calibri"/>
              <a:sym typeface="Calibri"/>
            </a:endParaRPr>
          </a:p>
        </p:txBody>
      </p:sp>
      <p:pic>
        <p:nvPicPr>
          <p:cNvPr id="278" name="Google Shape;278;p39" title="Daisy_Spark_Auton.MP4">
            <a:hlinkClick r:id="rId3"/>
          </p:cNvPr>
          <p:cNvPicPr preferRelativeResize="0"/>
          <p:nvPr/>
        </p:nvPicPr>
        <p:blipFill>
          <a:blip r:embed="rId4">
            <a:alphaModFix/>
          </a:blip>
          <a:stretch>
            <a:fillRect/>
          </a:stretch>
        </p:blipFill>
        <p:spPr>
          <a:xfrm>
            <a:off x="6454050" y="1437975"/>
            <a:ext cx="2378246" cy="339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311700" y="91575"/>
            <a:ext cx="8520600" cy="1014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Sample Comments</a:t>
            </a:r>
            <a:endParaRPr>
              <a:latin typeface="Roboto Serif"/>
              <a:ea typeface="Roboto Serif"/>
              <a:cs typeface="Roboto Serif"/>
              <a:sym typeface="Roboto Serif"/>
            </a:endParaRPr>
          </a:p>
        </p:txBody>
      </p:sp>
      <p:sp>
        <p:nvSpPr>
          <p:cNvPr id="284" name="Google Shape;284;p40"/>
          <p:cNvSpPr txBox="1"/>
          <p:nvPr>
            <p:ph idx="1" type="body"/>
          </p:nvPr>
        </p:nvSpPr>
        <p:spPr>
          <a:xfrm>
            <a:off x="4017025" y="1258275"/>
            <a:ext cx="4820100" cy="3496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i="1" lang="en" sz="1600">
                <a:solidFill>
                  <a:srgbClr val="0000FF"/>
                </a:solidFill>
                <a:latin typeface="Calibri"/>
                <a:ea typeface="Calibri"/>
                <a:cs typeface="Calibri"/>
                <a:sym typeface="Calibri"/>
              </a:rPr>
              <a:t>“</a:t>
            </a:r>
            <a:r>
              <a:rPr i="1" lang="en" sz="1600">
                <a:solidFill>
                  <a:srgbClr val="0000FF"/>
                </a:solidFill>
                <a:latin typeface="Calibri"/>
                <a:ea typeface="Calibri"/>
                <a:cs typeface="Calibri"/>
                <a:sym typeface="Calibri"/>
              </a:rPr>
              <a:t>Things my younger children asked (or would need to be taught if using in high school and they haven't had a lot of PRACTICAL electronics) included how the breadboard worked (many people didn't understand how the connections inside were structured until I showed them), and then people less familiar with programming need to know how to alter the code.  I also wished that the battery strap was positioned 90-degrees in the other way so that it could easily be slid in and out between the motors.  A more simple 9V case would also be appreciated (like just a connector) as the enclosed case made it very difficult to slip the battery in and out.”</a:t>
            </a:r>
            <a:endParaRPr i="1" sz="1600">
              <a:solidFill>
                <a:srgbClr val="0000FF"/>
              </a:solidFill>
              <a:latin typeface="Calibri"/>
              <a:ea typeface="Calibri"/>
              <a:cs typeface="Calibri"/>
              <a:sym typeface="Calibri"/>
            </a:endParaRPr>
          </a:p>
        </p:txBody>
      </p:sp>
      <p:pic>
        <p:nvPicPr>
          <p:cNvPr id="285" name="Google Shape;285;p40" title="LightTracking.mp4">
            <a:hlinkClick r:id="rId3"/>
          </p:cNvPr>
          <p:cNvPicPr preferRelativeResize="0"/>
          <p:nvPr/>
        </p:nvPicPr>
        <p:blipFill>
          <a:blip r:embed="rId4">
            <a:alphaModFix/>
          </a:blip>
          <a:stretch>
            <a:fillRect/>
          </a:stretch>
        </p:blipFill>
        <p:spPr>
          <a:xfrm>
            <a:off x="355025" y="1258275"/>
            <a:ext cx="3560651" cy="3560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311700" y="91575"/>
            <a:ext cx="8520600" cy="1014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Evaluation Results:</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a:ea typeface="Roboto Serif"/>
                <a:cs typeface="Roboto Serif"/>
                <a:sym typeface="Roboto Serif"/>
              </a:rPr>
              <a:t>Sample Comments</a:t>
            </a:r>
            <a:endParaRPr>
              <a:latin typeface="Roboto Serif"/>
              <a:ea typeface="Roboto Serif"/>
              <a:cs typeface="Roboto Serif"/>
              <a:sym typeface="Roboto Serif"/>
            </a:endParaRPr>
          </a:p>
        </p:txBody>
      </p:sp>
      <p:sp>
        <p:nvSpPr>
          <p:cNvPr id="291" name="Google Shape;291;p41"/>
          <p:cNvSpPr txBox="1"/>
          <p:nvPr>
            <p:ph idx="1" type="body"/>
          </p:nvPr>
        </p:nvSpPr>
        <p:spPr>
          <a:xfrm>
            <a:off x="311700" y="1391075"/>
            <a:ext cx="4971600" cy="3393000"/>
          </a:xfrm>
          <a:prstGeom prst="rect">
            <a:avLst/>
          </a:prstGeom>
        </p:spPr>
        <p:txBody>
          <a:bodyPr anchorCtr="0" anchor="t" bIns="91425" lIns="91425" spcFirstLastPara="1" rIns="91425" wrap="square" tIns="91425">
            <a:noAutofit/>
          </a:bodyPr>
          <a:lstStyle/>
          <a:p>
            <a:pPr indent="0" lvl="0" marL="0" rtl="0" algn="just">
              <a:spcBef>
                <a:spcPts val="0"/>
              </a:spcBef>
              <a:spcAft>
                <a:spcPts val="1200"/>
              </a:spcAft>
              <a:buNone/>
            </a:pPr>
            <a:r>
              <a:rPr i="1" lang="en" sz="2200">
                <a:solidFill>
                  <a:srgbClr val="0000FF"/>
                </a:solidFill>
                <a:latin typeface="Calibri"/>
                <a:ea typeface="Calibri"/>
                <a:cs typeface="Calibri"/>
                <a:sym typeface="Calibri"/>
              </a:rPr>
              <a:t>“</a:t>
            </a:r>
            <a:r>
              <a:rPr i="1" lang="en" sz="2200">
                <a:solidFill>
                  <a:srgbClr val="0000FF"/>
                </a:solidFill>
                <a:latin typeface="Calibri"/>
                <a:ea typeface="Calibri"/>
                <a:cs typeface="Calibri"/>
                <a:sym typeface="Calibri"/>
              </a:rPr>
              <a:t>I believe the robot with the heavy documentation is an excellent platform for learning robotics, and more importantly how different disciplines aggregate within this field. To repeat, this is now a critical component to introduce students to the subject at large and to robotics research”</a:t>
            </a:r>
            <a:endParaRPr i="1" sz="2200">
              <a:solidFill>
                <a:srgbClr val="0000FF"/>
              </a:solidFill>
              <a:latin typeface="Calibri"/>
              <a:ea typeface="Calibri"/>
              <a:cs typeface="Calibri"/>
              <a:sym typeface="Calibri"/>
            </a:endParaRPr>
          </a:p>
        </p:txBody>
      </p:sp>
      <p:pic>
        <p:nvPicPr>
          <p:cNvPr id="292" name="Google Shape;292;p41"/>
          <p:cNvPicPr preferRelativeResize="0"/>
          <p:nvPr/>
        </p:nvPicPr>
        <p:blipFill>
          <a:blip r:embed="rId3">
            <a:alphaModFix/>
          </a:blip>
          <a:stretch>
            <a:fillRect/>
          </a:stretch>
        </p:blipFill>
        <p:spPr>
          <a:xfrm>
            <a:off x="5388350" y="1891575"/>
            <a:ext cx="3588900" cy="2391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type="title"/>
          </p:nvPr>
        </p:nvSpPr>
        <p:spPr>
          <a:xfrm>
            <a:off x="311700" y="142025"/>
            <a:ext cx="8520600" cy="9639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Scholarship Reconsidered:</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SemiBold"/>
                <a:ea typeface="Roboto Serif SemiBold"/>
                <a:cs typeface="Roboto Serif SemiBold"/>
                <a:sym typeface="Roboto Serif SemiBold"/>
              </a:rPr>
              <a:t>Intersectionality</a:t>
            </a:r>
            <a:endParaRPr>
              <a:latin typeface="Roboto Serif SemiBold"/>
              <a:ea typeface="Roboto Serif SemiBold"/>
              <a:cs typeface="Roboto Serif SemiBold"/>
              <a:sym typeface="Roboto Serif SemiBold"/>
            </a:endParaRPr>
          </a:p>
        </p:txBody>
      </p:sp>
      <p:sp>
        <p:nvSpPr>
          <p:cNvPr id="97" name="Google Shape;97;p15"/>
          <p:cNvSpPr txBox="1"/>
          <p:nvPr>
            <p:ph idx="2" type="body"/>
          </p:nvPr>
        </p:nvSpPr>
        <p:spPr>
          <a:xfrm>
            <a:off x="2050200" y="986050"/>
            <a:ext cx="5348400" cy="10599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2000">
                <a:solidFill>
                  <a:srgbClr val="000000"/>
                </a:solidFill>
                <a:latin typeface="Calibri"/>
                <a:ea typeface="Calibri"/>
                <a:cs typeface="Calibri"/>
                <a:sym typeface="Calibri"/>
              </a:rPr>
              <a:t>Knowledge is acquired through</a:t>
            </a:r>
            <a:endParaRPr sz="2000">
              <a:solidFill>
                <a:srgbClr val="000000"/>
              </a:solidFill>
              <a:latin typeface="Calibri"/>
              <a:ea typeface="Calibri"/>
              <a:cs typeface="Calibri"/>
              <a:sym typeface="Calibri"/>
            </a:endParaRPr>
          </a:p>
          <a:p>
            <a:pPr indent="0" lvl="0" marL="0" rtl="0" algn="ctr">
              <a:lnSpc>
                <a:spcPct val="115000"/>
              </a:lnSpc>
              <a:spcBef>
                <a:spcPts val="0"/>
              </a:spcBef>
              <a:spcAft>
                <a:spcPts val="0"/>
              </a:spcAft>
              <a:buNone/>
            </a:pPr>
            <a:r>
              <a:rPr lang="en" sz="2000">
                <a:solidFill>
                  <a:srgbClr val="000000"/>
                </a:solidFill>
                <a:latin typeface="Calibri"/>
                <a:ea typeface="Calibri"/>
                <a:cs typeface="Calibri"/>
                <a:sym typeface="Calibri"/>
              </a:rPr>
              <a:t>research, synthesis, practice, teaching</a:t>
            </a:r>
            <a:endParaRPr sz="2000">
              <a:latin typeface="Calibri"/>
              <a:ea typeface="Calibri"/>
              <a:cs typeface="Calibri"/>
              <a:sym typeface="Calibri"/>
            </a:endParaRPr>
          </a:p>
        </p:txBody>
      </p:sp>
      <p:sp>
        <p:nvSpPr>
          <p:cNvPr id="98" name="Google Shape;98;p15"/>
          <p:cNvSpPr txBox="1"/>
          <p:nvPr/>
        </p:nvSpPr>
        <p:spPr>
          <a:xfrm>
            <a:off x="2102550" y="4326825"/>
            <a:ext cx="184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99" name="Google Shape;99;p15"/>
          <p:cNvPicPr preferRelativeResize="0"/>
          <p:nvPr/>
        </p:nvPicPr>
        <p:blipFill rotWithShape="1">
          <a:blip r:embed="rId3">
            <a:alphaModFix/>
          </a:blip>
          <a:srcRect b="175740" l="21800" r="-21800" t="-175740"/>
          <a:stretch/>
        </p:blipFill>
        <p:spPr>
          <a:xfrm>
            <a:off x="2124075" y="2224088"/>
            <a:ext cx="5200650" cy="1000125"/>
          </a:xfrm>
          <a:prstGeom prst="rect">
            <a:avLst/>
          </a:prstGeom>
          <a:noFill/>
          <a:ln>
            <a:noFill/>
          </a:ln>
        </p:spPr>
      </p:pic>
      <p:pic>
        <p:nvPicPr>
          <p:cNvPr id="100" name="Google Shape;100;p15"/>
          <p:cNvPicPr preferRelativeResize="0"/>
          <p:nvPr/>
        </p:nvPicPr>
        <p:blipFill>
          <a:blip r:embed="rId4">
            <a:alphaModFix/>
          </a:blip>
          <a:stretch>
            <a:fillRect/>
          </a:stretch>
        </p:blipFill>
        <p:spPr>
          <a:xfrm>
            <a:off x="1897800" y="1974900"/>
            <a:ext cx="5348399" cy="2781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Conclusions</a:t>
            </a:r>
            <a:endParaRPr sz="4000"/>
          </a:p>
        </p:txBody>
      </p:sp>
      <p:sp>
        <p:nvSpPr>
          <p:cNvPr id="298" name="Google Shape;298;p42"/>
          <p:cNvSpPr txBox="1"/>
          <p:nvPr>
            <p:ph idx="1" type="body"/>
          </p:nvPr>
        </p:nvSpPr>
        <p:spPr>
          <a:xfrm>
            <a:off x="144200" y="1224925"/>
            <a:ext cx="4606800" cy="3571200"/>
          </a:xfrm>
          <a:prstGeom prst="rect">
            <a:avLst/>
          </a:prstGeom>
        </p:spPr>
        <p:txBody>
          <a:bodyPr anchorCtr="0" anchor="t" bIns="91425" lIns="91425" spcFirstLastPara="1" rIns="91425" wrap="square" tIns="91425">
            <a:noAutofit/>
          </a:bodyPr>
          <a:lstStyle/>
          <a:p>
            <a:pPr indent="-330200" lvl="0" marL="457200" rtl="0" algn="l">
              <a:lnSpc>
                <a:spcPct val="90000"/>
              </a:lnSpc>
              <a:spcBef>
                <a:spcPts val="5000"/>
              </a:spcBef>
              <a:spcAft>
                <a:spcPts val="0"/>
              </a:spcAft>
              <a:buSzPts val="1600"/>
              <a:buChar char="●"/>
            </a:pPr>
            <a:r>
              <a:rPr b="1" lang="en" sz="1600" u="sng">
                <a:solidFill>
                  <a:srgbClr val="000000"/>
                </a:solidFill>
                <a:latin typeface="Calibri"/>
                <a:ea typeface="Calibri"/>
                <a:cs typeface="Calibri"/>
                <a:sym typeface="Calibri"/>
              </a:rPr>
              <a:t>Robotics</a:t>
            </a:r>
            <a:r>
              <a:rPr lang="en" sz="1600">
                <a:solidFill>
                  <a:srgbClr val="000000"/>
                </a:solidFill>
                <a:latin typeface="Calibri"/>
                <a:ea typeface="Calibri"/>
                <a:cs typeface="Calibri"/>
                <a:sym typeface="Calibri"/>
              </a:rPr>
              <a:t> is ideal for showing connections between multiple disciplines</a:t>
            </a:r>
            <a:endParaRPr sz="1600">
              <a:solidFill>
                <a:srgbClr val="000000"/>
              </a:solidFill>
              <a:latin typeface="Calibri"/>
              <a:ea typeface="Calibri"/>
              <a:cs typeface="Calibri"/>
              <a:sym typeface="Calibri"/>
            </a:endParaRPr>
          </a:p>
          <a:p>
            <a:pPr indent="-330200" lvl="0" marL="457200" rtl="0" algn="l">
              <a:lnSpc>
                <a:spcPct val="90000"/>
              </a:lnSpc>
              <a:spcBef>
                <a:spcPts val="0"/>
              </a:spcBef>
              <a:spcAft>
                <a:spcPts val="0"/>
              </a:spcAft>
              <a:buSzPts val="1600"/>
              <a:buChar char="●"/>
            </a:pPr>
            <a:r>
              <a:rPr b="1" lang="en" sz="1600" u="sng">
                <a:solidFill>
                  <a:srgbClr val="000000"/>
                </a:solidFill>
                <a:latin typeface="Calibri"/>
                <a:ea typeface="Calibri"/>
                <a:cs typeface="Calibri"/>
                <a:sym typeface="Calibri"/>
              </a:rPr>
              <a:t>Robotics</a:t>
            </a:r>
            <a:r>
              <a:rPr lang="en" sz="1600">
                <a:solidFill>
                  <a:srgbClr val="000000"/>
                </a:solidFill>
                <a:latin typeface="Calibri"/>
                <a:ea typeface="Calibri"/>
                <a:cs typeface="Calibri"/>
                <a:sym typeface="Calibri"/>
              </a:rPr>
              <a:t> is uniquely equipped to create intersections between teaching, research, and service</a:t>
            </a:r>
            <a:endParaRPr sz="1600">
              <a:solidFill>
                <a:srgbClr val="000000"/>
              </a:solidFill>
              <a:latin typeface="Calibri"/>
              <a:ea typeface="Calibri"/>
              <a:cs typeface="Calibri"/>
              <a:sym typeface="Calibri"/>
            </a:endParaRPr>
          </a:p>
          <a:p>
            <a:pPr indent="-330200" lvl="0" marL="457200" rtl="0" algn="l">
              <a:lnSpc>
                <a:spcPct val="90000"/>
              </a:lnSpc>
              <a:spcBef>
                <a:spcPts val="0"/>
              </a:spcBef>
              <a:spcAft>
                <a:spcPts val="0"/>
              </a:spcAft>
              <a:buSzPts val="1600"/>
              <a:buChar char="●"/>
            </a:pPr>
            <a:r>
              <a:rPr b="1" lang="en" sz="1600" u="sng">
                <a:solidFill>
                  <a:srgbClr val="000000"/>
                </a:solidFill>
                <a:latin typeface="Calibri"/>
                <a:ea typeface="Calibri"/>
                <a:cs typeface="Calibri"/>
                <a:sym typeface="Calibri"/>
              </a:rPr>
              <a:t>Robotics</a:t>
            </a:r>
            <a:r>
              <a:rPr lang="en" sz="1600">
                <a:solidFill>
                  <a:srgbClr val="000000"/>
                </a:solidFill>
                <a:latin typeface="Calibri"/>
                <a:ea typeface="Calibri"/>
                <a:cs typeface="Calibri"/>
                <a:sym typeface="Calibri"/>
              </a:rPr>
              <a:t> is used to educate and entice future scholars to transmit, transform and extend knowledge</a:t>
            </a:r>
            <a:endParaRPr sz="1600">
              <a:solidFill>
                <a:srgbClr val="000000"/>
              </a:solidFill>
              <a:latin typeface="Calibri"/>
              <a:ea typeface="Calibri"/>
              <a:cs typeface="Calibri"/>
              <a:sym typeface="Calibri"/>
            </a:endParaRPr>
          </a:p>
          <a:p>
            <a:pPr indent="-330200" lvl="0" marL="457200" rtl="0" algn="l">
              <a:lnSpc>
                <a:spcPct val="90000"/>
              </a:lnSpc>
              <a:spcBef>
                <a:spcPts val="0"/>
              </a:spcBef>
              <a:spcAft>
                <a:spcPts val="0"/>
              </a:spcAft>
              <a:buSzPts val="1600"/>
              <a:buChar char="●"/>
            </a:pPr>
            <a:r>
              <a:rPr b="1" lang="en" sz="1600" u="sng">
                <a:solidFill>
                  <a:srgbClr val="000000"/>
                </a:solidFill>
                <a:latin typeface="Calibri"/>
                <a:ea typeface="Calibri"/>
                <a:cs typeface="Calibri"/>
                <a:sym typeface="Calibri"/>
              </a:rPr>
              <a:t>Robotics</a:t>
            </a:r>
            <a:r>
              <a:rPr lang="en" sz="1600">
                <a:solidFill>
                  <a:srgbClr val="000000"/>
                </a:solidFill>
                <a:latin typeface="Calibri"/>
                <a:ea typeface="Calibri"/>
                <a:cs typeface="Calibri"/>
                <a:sym typeface="Calibri"/>
              </a:rPr>
              <a:t> is a great tool for recruiting diverse populations to STEM</a:t>
            </a:r>
            <a:endParaRPr sz="1600">
              <a:solidFill>
                <a:srgbClr val="000000"/>
              </a:solidFill>
              <a:latin typeface="Calibri"/>
              <a:ea typeface="Calibri"/>
              <a:cs typeface="Calibri"/>
              <a:sym typeface="Calibri"/>
            </a:endParaRPr>
          </a:p>
          <a:p>
            <a:pPr indent="-330200" lvl="0" marL="457200" rtl="0" algn="l">
              <a:lnSpc>
                <a:spcPct val="90000"/>
              </a:lnSpc>
              <a:spcBef>
                <a:spcPts val="0"/>
              </a:spcBef>
              <a:spcAft>
                <a:spcPts val="0"/>
              </a:spcAft>
              <a:buSzPts val="1600"/>
              <a:buChar char="●"/>
            </a:pPr>
            <a:r>
              <a:rPr b="1" lang="en" sz="1600" u="sng">
                <a:solidFill>
                  <a:srgbClr val="000000"/>
                </a:solidFill>
                <a:latin typeface="Calibri"/>
                <a:ea typeface="Calibri"/>
                <a:cs typeface="Calibri"/>
                <a:sym typeface="Calibri"/>
              </a:rPr>
              <a:t>Open-source robotics</a:t>
            </a:r>
            <a:r>
              <a:rPr lang="en" sz="1600">
                <a:solidFill>
                  <a:srgbClr val="000000"/>
                </a:solidFill>
                <a:latin typeface="Calibri"/>
                <a:ea typeface="Calibri"/>
                <a:cs typeface="Calibri"/>
                <a:sym typeface="Calibri"/>
              </a:rPr>
              <a:t> can help address issues with equity and bias in STEM by increasing access and affordability to a more diverse community</a:t>
            </a:r>
            <a:endParaRPr sz="1600">
              <a:latin typeface="Calibri"/>
              <a:ea typeface="Calibri"/>
              <a:cs typeface="Calibri"/>
              <a:sym typeface="Calibri"/>
            </a:endParaRPr>
          </a:p>
        </p:txBody>
      </p:sp>
      <p:pic>
        <p:nvPicPr>
          <p:cNvPr id="299" name="Google Shape;299;p42" title="SparkTestRun.mp4">
            <a:hlinkClick r:id="rId3"/>
          </p:cNvPr>
          <p:cNvPicPr preferRelativeResize="0"/>
          <p:nvPr/>
        </p:nvPicPr>
        <p:blipFill>
          <a:blip r:embed="rId4">
            <a:alphaModFix/>
          </a:blip>
          <a:stretch>
            <a:fillRect/>
          </a:stretch>
        </p:blipFill>
        <p:spPr>
          <a:xfrm>
            <a:off x="4572000" y="1775700"/>
            <a:ext cx="4241074" cy="2385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311700" y="258975"/>
            <a:ext cx="8707200" cy="75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Future Work</a:t>
            </a:r>
            <a:endParaRPr sz="4000">
              <a:latin typeface="Roboto Serif Black"/>
              <a:ea typeface="Roboto Serif Black"/>
              <a:cs typeface="Roboto Serif Black"/>
              <a:sym typeface="Roboto Serif Black"/>
            </a:endParaRPr>
          </a:p>
        </p:txBody>
      </p:sp>
      <p:sp>
        <p:nvSpPr>
          <p:cNvPr id="305" name="Google Shape;305;p43"/>
          <p:cNvSpPr txBox="1"/>
          <p:nvPr>
            <p:ph idx="1" type="body"/>
          </p:nvPr>
        </p:nvSpPr>
        <p:spPr>
          <a:xfrm>
            <a:off x="3453225" y="1117550"/>
            <a:ext cx="5376000" cy="3719100"/>
          </a:xfrm>
          <a:prstGeom prst="rect">
            <a:avLst/>
          </a:prstGeom>
        </p:spPr>
        <p:txBody>
          <a:bodyPr anchorCtr="0" anchor="t" bIns="91425" lIns="91425" spcFirstLastPara="1" rIns="91425" wrap="square" tIns="91425">
            <a:noAutofit/>
          </a:bodyPr>
          <a:lstStyle/>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Present</a:t>
            </a:r>
            <a:r>
              <a:rPr lang="en" sz="1650">
                <a:solidFill>
                  <a:schemeClr val="accent2"/>
                </a:solidFill>
                <a:latin typeface="Calibri"/>
                <a:ea typeface="Calibri"/>
                <a:cs typeface="Calibri"/>
                <a:sym typeface="Calibri"/>
              </a:rPr>
              <a:t> paper on Flower∞Bots at Frontiers In Education Conference </a:t>
            </a:r>
            <a:endParaRPr b="1" sz="1650" u="sng">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Publish</a:t>
            </a:r>
            <a:r>
              <a:rPr lang="en" sz="1650">
                <a:solidFill>
                  <a:schemeClr val="accent2"/>
                </a:solidFill>
                <a:latin typeface="Calibri"/>
                <a:ea typeface="Calibri"/>
                <a:cs typeface="Calibri"/>
                <a:sym typeface="Calibri"/>
              </a:rPr>
              <a:t> article about Flower∞Bots in IEEE Transactions on Education Journal</a:t>
            </a:r>
            <a:endParaRPr sz="1650">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Create</a:t>
            </a:r>
            <a:r>
              <a:rPr lang="en" sz="1650">
                <a:solidFill>
                  <a:schemeClr val="accent2"/>
                </a:solidFill>
                <a:latin typeface="Calibri"/>
                <a:ea typeface="Calibri"/>
                <a:cs typeface="Calibri"/>
                <a:sym typeface="Calibri"/>
              </a:rPr>
              <a:t> more curriculum and activities for Flower∞Bots (YouTube, HacksterIO, Instructables, GitHub)</a:t>
            </a:r>
            <a:endParaRPr sz="1650">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Support</a:t>
            </a:r>
            <a:r>
              <a:rPr lang="en" sz="1650">
                <a:solidFill>
                  <a:schemeClr val="accent2"/>
                </a:solidFill>
                <a:latin typeface="Calibri"/>
                <a:ea typeface="Calibri"/>
                <a:cs typeface="Calibri"/>
                <a:sym typeface="Calibri"/>
              </a:rPr>
              <a:t> several faculty planning to use robots for research, class, and summer programs</a:t>
            </a:r>
            <a:endParaRPr sz="1650">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Launch</a:t>
            </a:r>
            <a:r>
              <a:rPr lang="en" sz="1650">
                <a:solidFill>
                  <a:schemeClr val="accent2"/>
                </a:solidFill>
                <a:latin typeface="Calibri"/>
                <a:ea typeface="Calibri"/>
                <a:cs typeface="Calibri"/>
                <a:sym typeface="Calibri"/>
              </a:rPr>
              <a:t> KickStarter to garner support for Flower∞Bots</a:t>
            </a:r>
            <a:endParaRPr sz="1650">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Sell</a:t>
            </a:r>
            <a:r>
              <a:rPr lang="en" sz="1650">
                <a:solidFill>
                  <a:schemeClr val="accent2"/>
                </a:solidFill>
                <a:latin typeface="Calibri"/>
                <a:ea typeface="Calibri"/>
                <a:cs typeface="Calibri"/>
                <a:sym typeface="Calibri"/>
              </a:rPr>
              <a:t> robots on DFRobot.com</a:t>
            </a:r>
            <a:endParaRPr sz="1650">
              <a:solidFill>
                <a:schemeClr val="accent2"/>
              </a:solidFill>
              <a:latin typeface="Calibri"/>
              <a:ea typeface="Calibri"/>
              <a:cs typeface="Calibri"/>
              <a:sym typeface="Calibri"/>
            </a:endParaRPr>
          </a:p>
          <a:p>
            <a:pPr indent="-333375" lvl="0" marL="457200" rtl="0" algn="l">
              <a:spcBef>
                <a:spcPts val="0"/>
              </a:spcBef>
              <a:spcAft>
                <a:spcPts val="0"/>
              </a:spcAft>
              <a:buClr>
                <a:schemeClr val="accent2"/>
              </a:buClr>
              <a:buSzPts val="1650"/>
              <a:buFont typeface="Calibri"/>
              <a:buChar char="●"/>
            </a:pPr>
            <a:r>
              <a:rPr b="1" lang="en" sz="1650" u="sng">
                <a:solidFill>
                  <a:schemeClr val="accent2"/>
                </a:solidFill>
                <a:latin typeface="Calibri"/>
                <a:ea typeface="Calibri"/>
                <a:cs typeface="Calibri"/>
                <a:sym typeface="Calibri"/>
              </a:rPr>
              <a:t>Collaborate</a:t>
            </a:r>
            <a:r>
              <a:rPr lang="en" sz="1650">
                <a:solidFill>
                  <a:schemeClr val="accent2"/>
                </a:solidFill>
                <a:latin typeface="Calibri"/>
                <a:ea typeface="Calibri"/>
                <a:cs typeface="Calibri"/>
                <a:sym typeface="Calibri"/>
              </a:rPr>
              <a:t> with Arduino and Viam Robotics on robotics education projects</a:t>
            </a:r>
            <a:endParaRPr sz="1650">
              <a:solidFill>
                <a:schemeClr val="accent2"/>
              </a:solidFill>
              <a:latin typeface="Calibri"/>
              <a:ea typeface="Calibri"/>
              <a:cs typeface="Calibri"/>
              <a:sym typeface="Calibri"/>
            </a:endParaRPr>
          </a:p>
        </p:txBody>
      </p:sp>
      <p:pic>
        <p:nvPicPr>
          <p:cNvPr id="306" name="Google Shape;306;p43" title="Lily-IRREmote.mp4">
            <a:hlinkClick r:id="rId3"/>
          </p:cNvPr>
          <p:cNvPicPr preferRelativeResize="0"/>
          <p:nvPr/>
        </p:nvPicPr>
        <p:blipFill>
          <a:blip r:embed="rId4">
            <a:alphaModFix/>
          </a:blip>
          <a:stretch>
            <a:fillRect/>
          </a:stretch>
        </p:blipFill>
        <p:spPr>
          <a:xfrm>
            <a:off x="1251400" y="1117538"/>
            <a:ext cx="1881420" cy="3824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txBox="1"/>
          <p:nvPr>
            <p:ph type="title"/>
          </p:nvPr>
        </p:nvSpPr>
        <p:spPr>
          <a:xfrm>
            <a:off x="370500" y="74800"/>
            <a:ext cx="8458800" cy="75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595959"/>
                </a:solidFill>
                <a:latin typeface="Roboto Serif Black"/>
                <a:ea typeface="Roboto Serif Black"/>
                <a:cs typeface="Roboto Serif Black"/>
                <a:sym typeface="Roboto Serif Black"/>
              </a:rPr>
              <a:t>Black In Engineering				Black In Robotics</a:t>
            </a:r>
            <a:endParaRPr sz="2000">
              <a:solidFill>
                <a:srgbClr val="595959"/>
              </a:solidFill>
              <a:latin typeface="Roboto Serif Black"/>
              <a:ea typeface="Roboto Serif Black"/>
              <a:cs typeface="Roboto Serif Black"/>
              <a:sym typeface="Roboto Serif Black"/>
            </a:endParaRPr>
          </a:p>
        </p:txBody>
      </p:sp>
      <p:sp>
        <p:nvSpPr>
          <p:cNvPr id="312" name="Google Shape;312;p44"/>
          <p:cNvSpPr txBox="1"/>
          <p:nvPr>
            <p:ph idx="1" type="body"/>
          </p:nvPr>
        </p:nvSpPr>
        <p:spPr>
          <a:xfrm>
            <a:off x="4686600" y="1995825"/>
            <a:ext cx="4142700" cy="2713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alibri"/>
              <a:buChar char="●"/>
            </a:pPr>
            <a:r>
              <a:rPr lang="en" sz="1600">
                <a:latin typeface="Calibri"/>
                <a:ea typeface="Calibri"/>
                <a:cs typeface="Calibri"/>
                <a:sym typeface="Calibri"/>
              </a:rPr>
              <a:t>Bring together Black researchers, professionals, academics and students in robotics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Advocate for more diversity, inclusion, and equity in organizations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Ensure a seat at the table during development, test, and deployment of robotic systems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Amplify collective voices for social justice</a:t>
            </a:r>
            <a:endParaRPr sz="1600">
              <a:latin typeface="Calibri"/>
              <a:ea typeface="Calibri"/>
              <a:cs typeface="Calibri"/>
              <a:sym typeface="Calibri"/>
            </a:endParaRPr>
          </a:p>
        </p:txBody>
      </p:sp>
      <p:pic>
        <p:nvPicPr>
          <p:cNvPr id="313" name="Google Shape;313;p44"/>
          <p:cNvPicPr preferRelativeResize="0"/>
          <p:nvPr/>
        </p:nvPicPr>
        <p:blipFill>
          <a:blip r:embed="rId3">
            <a:alphaModFix/>
          </a:blip>
          <a:stretch>
            <a:fillRect/>
          </a:stretch>
        </p:blipFill>
        <p:spPr>
          <a:xfrm>
            <a:off x="1794247" y="643075"/>
            <a:ext cx="1130802" cy="1352750"/>
          </a:xfrm>
          <a:prstGeom prst="rect">
            <a:avLst/>
          </a:prstGeom>
          <a:noFill/>
          <a:ln>
            <a:noFill/>
          </a:ln>
        </p:spPr>
      </p:pic>
      <p:pic>
        <p:nvPicPr>
          <p:cNvPr id="314" name="Google Shape;314;p44"/>
          <p:cNvPicPr preferRelativeResize="0"/>
          <p:nvPr/>
        </p:nvPicPr>
        <p:blipFill>
          <a:blip r:embed="rId4">
            <a:alphaModFix/>
          </a:blip>
          <a:stretch>
            <a:fillRect/>
          </a:stretch>
        </p:blipFill>
        <p:spPr>
          <a:xfrm>
            <a:off x="6348175" y="604750"/>
            <a:ext cx="1031555" cy="1429402"/>
          </a:xfrm>
          <a:prstGeom prst="rect">
            <a:avLst/>
          </a:prstGeom>
          <a:noFill/>
          <a:ln>
            <a:noFill/>
          </a:ln>
        </p:spPr>
      </p:pic>
      <p:sp>
        <p:nvSpPr>
          <p:cNvPr id="315" name="Google Shape;315;p44"/>
          <p:cNvSpPr txBox="1"/>
          <p:nvPr>
            <p:ph idx="1" type="body"/>
          </p:nvPr>
        </p:nvSpPr>
        <p:spPr>
          <a:xfrm>
            <a:off x="288300" y="2002350"/>
            <a:ext cx="4142700" cy="3018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Support Black faculty, researchers, practitioners and students in engineering</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Serve as a resource for community building</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Share experiences with implicit bias and systemic racism</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Provide action items to address racial injustice</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Identify and connect with allies, advocates, collaborators, and sponsors</a:t>
            </a:r>
            <a:endParaRPr sz="16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311700" y="258975"/>
            <a:ext cx="8707200" cy="75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Thank You</a:t>
            </a:r>
            <a:endParaRPr sz="4000">
              <a:latin typeface="Roboto Serif Black"/>
              <a:ea typeface="Roboto Serif Black"/>
              <a:cs typeface="Roboto Serif Black"/>
              <a:sym typeface="Roboto Serif Black"/>
            </a:endParaRPr>
          </a:p>
        </p:txBody>
      </p:sp>
      <p:sp>
        <p:nvSpPr>
          <p:cNvPr id="321" name="Google Shape;321;p45"/>
          <p:cNvSpPr txBox="1"/>
          <p:nvPr>
            <p:ph idx="1" type="body"/>
          </p:nvPr>
        </p:nvSpPr>
        <p:spPr>
          <a:xfrm>
            <a:off x="311700" y="1351850"/>
            <a:ext cx="3974700" cy="3492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Research Students</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Katie Collins</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Sean Hyacinthe</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Alejandro Marcenido Larregola</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Josiah McGee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Technicians</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Mark Crosby</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Gary Meyer</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Jack Shrader</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Administrative Assistant</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Ashley Lowe</a:t>
            </a:r>
            <a:endParaRPr sz="1800">
              <a:latin typeface="Calibri"/>
              <a:ea typeface="Calibri"/>
              <a:cs typeface="Calibri"/>
              <a:sym typeface="Calibri"/>
            </a:endParaRPr>
          </a:p>
        </p:txBody>
      </p:sp>
      <p:pic>
        <p:nvPicPr>
          <p:cNvPr id="322" name="Google Shape;322;p45" title="RosieTestDrive.MOV">
            <a:hlinkClick r:id="rId3"/>
          </p:cNvPr>
          <p:cNvPicPr preferRelativeResize="0"/>
          <p:nvPr/>
        </p:nvPicPr>
        <p:blipFill>
          <a:blip r:embed="rId4">
            <a:alphaModFix/>
          </a:blip>
          <a:stretch>
            <a:fillRect/>
          </a:stretch>
        </p:blipFill>
        <p:spPr>
          <a:xfrm>
            <a:off x="4664875" y="1467575"/>
            <a:ext cx="3974700" cy="298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6"/>
          <p:cNvSpPr txBox="1"/>
          <p:nvPr>
            <p:ph type="title"/>
          </p:nvPr>
        </p:nvSpPr>
        <p:spPr>
          <a:xfrm>
            <a:off x="311700" y="258975"/>
            <a:ext cx="8707200" cy="75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Thank You</a:t>
            </a:r>
            <a:endParaRPr sz="4000">
              <a:latin typeface="Roboto Serif Black"/>
              <a:ea typeface="Roboto Serif Black"/>
              <a:cs typeface="Roboto Serif Black"/>
              <a:sym typeface="Roboto Serif Black"/>
            </a:endParaRPr>
          </a:p>
        </p:txBody>
      </p:sp>
      <p:sp>
        <p:nvSpPr>
          <p:cNvPr id="328" name="Google Shape;328;p46"/>
          <p:cNvSpPr txBox="1"/>
          <p:nvPr>
            <p:ph idx="1" type="body"/>
          </p:nvPr>
        </p:nvSpPr>
        <p:spPr>
          <a:xfrm>
            <a:off x="311700" y="1351856"/>
            <a:ext cx="5442900" cy="3492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alibri"/>
              <a:buChar char="●"/>
            </a:pPr>
            <a:r>
              <a:rPr lang="en" sz="1500">
                <a:latin typeface="Calibri"/>
                <a:ea typeface="Calibri"/>
                <a:cs typeface="Calibri"/>
                <a:sym typeface="Calibri"/>
              </a:rPr>
              <a:t>Open-Source Hardware Association</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Sloan Foundation</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Kat Scott</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Alicia Gibb</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Lecia Ductan</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Lee Wilkins</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Robot Evaluator Participants</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Mentors</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 sz="1500">
                <a:latin typeface="Calibri"/>
                <a:ea typeface="Calibri"/>
                <a:cs typeface="Calibri"/>
                <a:sym typeface="Calibri"/>
              </a:rPr>
              <a:t>Jinger Zee</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 sz="1500">
                <a:latin typeface="Calibri"/>
                <a:ea typeface="Calibri"/>
                <a:cs typeface="Calibri"/>
                <a:sym typeface="Calibri"/>
              </a:rPr>
              <a:t>Brandon Stafford</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 sz="1500">
                <a:latin typeface="Calibri"/>
                <a:ea typeface="Calibri"/>
                <a:cs typeface="Calibri"/>
                <a:sym typeface="Calibri"/>
              </a:rPr>
              <a:t>Huaishu Peng</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 sz="1500">
                <a:latin typeface="Calibri"/>
                <a:ea typeface="Calibri"/>
                <a:cs typeface="Calibri"/>
                <a:sym typeface="Calibri"/>
              </a:rPr>
              <a:t>César Garcia Saez</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 sz="1500">
                <a:latin typeface="Calibri"/>
                <a:ea typeface="Calibri"/>
                <a:cs typeface="Calibri"/>
                <a:sym typeface="Calibri"/>
              </a:rPr>
              <a:t>Elizabeth Hendrex</a:t>
            </a:r>
            <a:endParaRPr sz="1500">
              <a:latin typeface="Calibri"/>
              <a:ea typeface="Calibri"/>
              <a:cs typeface="Calibri"/>
              <a:sym typeface="Calibri"/>
            </a:endParaRPr>
          </a:p>
        </p:txBody>
      </p:sp>
      <p:pic>
        <p:nvPicPr>
          <p:cNvPr id="329" name="Google Shape;329;p46"/>
          <p:cNvPicPr preferRelativeResize="0"/>
          <p:nvPr/>
        </p:nvPicPr>
        <p:blipFill>
          <a:blip r:embed="rId3">
            <a:alphaModFix/>
          </a:blip>
          <a:stretch>
            <a:fillRect/>
          </a:stretch>
        </p:blipFill>
        <p:spPr>
          <a:xfrm>
            <a:off x="3844425" y="1572900"/>
            <a:ext cx="4774876" cy="2704526"/>
          </a:xfrm>
          <a:prstGeom prst="rect">
            <a:avLst/>
          </a:prstGeom>
          <a:noFill/>
          <a:ln>
            <a:noFill/>
          </a:ln>
        </p:spPr>
      </p:pic>
      <p:pic>
        <p:nvPicPr>
          <p:cNvPr id="330" name="Google Shape;330;p46"/>
          <p:cNvPicPr preferRelativeResize="0"/>
          <p:nvPr/>
        </p:nvPicPr>
        <p:blipFill rotWithShape="1">
          <a:blip r:embed="rId4">
            <a:alphaModFix/>
          </a:blip>
          <a:srcRect b="16650" l="0" r="0" t="18612"/>
          <a:stretch/>
        </p:blipFill>
        <p:spPr>
          <a:xfrm>
            <a:off x="129875" y="168850"/>
            <a:ext cx="1880974" cy="669700"/>
          </a:xfrm>
          <a:prstGeom prst="rect">
            <a:avLst/>
          </a:prstGeom>
          <a:noFill/>
          <a:ln>
            <a:noFill/>
          </a:ln>
        </p:spPr>
      </p:pic>
      <p:pic>
        <p:nvPicPr>
          <p:cNvPr id="331" name="Google Shape;331;p46"/>
          <p:cNvPicPr preferRelativeResize="0"/>
          <p:nvPr/>
        </p:nvPicPr>
        <p:blipFill>
          <a:blip r:embed="rId5">
            <a:alphaModFix/>
          </a:blip>
          <a:stretch>
            <a:fillRect/>
          </a:stretch>
        </p:blipFill>
        <p:spPr>
          <a:xfrm>
            <a:off x="1143100" y="672346"/>
            <a:ext cx="1798199" cy="755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7"/>
          <p:cNvSpPr txBox="1"/>
          <p:nvPr>
            <p:ph type="title"/>
          </p:nvPr>
        </p:nvSpPr>
        <p:spPr>
          <a:xfrm>
            <a:off x="311700" y="258975"/>
            <a:ext cx="8707200" cy="75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Questions</a:t>
            </a:r>
            <a:endParaRPr sz="4000">
              <a:latin typeface="Roboto Serif Black"/>
              <a:ea typeface="Roboto Serif Black"/>
              <a:cs typeface="Roboto Serif Black"/>
              <a:sym typeface="Roboto Serif Black"/>
            </a:endParaRPr>
          </a:p>
        </p:txBody>
      </p:sp>
      <p:sp>
        <p:nvSpPr>
          <p:cNvPr id="337" name="Google Shape;337;p47"/>
          <p:cNvSpPr txBox="1"/>
          <p:nvPr>
            <p:ph idx="1" type="body"/>
          </p:nvPr>
        </p:nvSpPr>
        <p:spPr>
          <a:xfrm>
            <a:off x="3205400" y="1181700"/>
            <a:ext cx="5455200" cy="2780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Email: </a:t>
            </a:r>
            <a:r>
              <a:rPr lang="en" sz="1600" u="sng">
                <a:solidFill>
                  <a:schemeClr val="accent4"/>
                </a:solidFill>
                <a:latin typeface="Calibri"/>
                <a:ea typeface="Calibri"/>
                <a:cs typeface="Calibri"/>
                <a:sym typeface="Calibri"/>
                <a:hlinkClick r:id="rId3">
                  <a:extLst>
                    <a:ext uri="{A12FA001-AC4F-418D-AE19-62706E023703}">
                      <ahyp:hlinkClr val="tx"/>
                    </a:ext>
                  </a:extLst>
                </a:hlinkClick>
              </a:rPr>
              <a:t>berry123@rose-hulman.edu</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School Website: </a:t>
            </a:r>
            <a:r>
              <a:rPr lang="en" sz="1600" u="sng">
                <a:solidFill>
                  <a:schemeClr val="accent4"/>
                </a:solidFill>
                <a:latin typeface="Calibri"/>
                <a:ea typeface="Calibri"/>
                <a:cs typeface="Calibri"/>
                <a:sym typeface="Calibri"/>
                <a:hlinkClick r:id="rId4">
                  <a:extLst>
                    <a:ext uri="{A12FA001-AC4F-418D-AE19-62706E023703}">
                      <ahyp:hlinkClr val="tx"/>
                    </a:ext>
                  </a:extLst>
                </a:hlinkClick>
              </a:rPr>
              <a:t>wordpress.rose-hulman.edu/berry123</a:t>
            </a:r>
            <a:endParaRPr sz="1600" u="sng">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Personal Website: </a:t>
            </a:r>
            <a:r>
              <a:rPr lang="en" sz="1600" u="sng">
                <a:solidFill>
                  <a:schemeClr val="accent4"/>
                </a:solidFill>
                <a:latin typeface="Calibri"/>
                <a:ea typeface="Calibri"/>
                <a:cs typeface="Calibri"/>
                <a:sym typeface="Calibri"/>
                <a:hlinkClick r:id="rId5">
                  <a:extLst>
                    <a:ext uri="{A12FA001-AC4F-418D-AE19-62706E023703}">
                      <ahyp:hlinkClr val="tx"/>
                    </a:ext>
                  </a:extLst>
                </a:hlinkClick>
              </a:rPr>
              <a:t>NoireSTEMinist.com</a:t>
            </a:r>
            <a:r>
              <a:rPr lang="en" sz="1600">
                <a:solidFill>
                  <a:schemeClr val="accent4"/>
                </a:solidFill>
                <a:latin typeface="Calibri"/>
                <a:ea typeface="Calibri"/>
                <a:cs typeface="Calibri"/>
                <a:sym typeface="Calibri"/>
              </a:rPr>
              <a:t> </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YouTube: </a:t>
            </a:r>
            <a:r>
              <a:rPr lang="en" sz="1600" u="sng">
                <a:solidFill>
                  <a:schemeClr val="accent4"/>
                </a:solidFill>
                <a:latin typeface="Calibri"/>
                <a:ea typeface="Calibri"/>
                <a:cs typeface="Calibri"/>
                <a:sym typeface="Calibri"/>
                <a:hlinkClick r:id="rId6">
                  <a:extLst>
                    <a:ext uri="{A12FA001-AC4F-418D-AE19-62706E023703}">
                      <ahyp:hlinkClr val="tx"/>
                    </a:ext>
                  </a:extLst>
                </a:hlinkClick>
              </a:rPr>
              <a:t>Youtube.com/carlottaberry</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GitHub: </a:t>
            </a:r>
            <a:r>
              <a:rPr lang="en" sz="1600" u="sng">
                <a:solidFill>
                  <a:schemeClr val="accent4"/>
                </a:solidFill>
                <a:latin typeface="Calibri"/>
                <a:ea typeface="Calibri"/>
                <a:cs typeface="Calibri"/>
                <a:sym typeface="Calibri"/>
                <a:hlinkClick r:id="rId7">
                  <a:extLst>
                    <a:ext uri="{A12FA001-AC4F-418D-AE19-62706E023703}">
                      <ahyp:hlinkClr val="tx"/>
                    </a:ext>
                  </a:extLst>
                </a:hlinkClick>
              </a:rPr>
              <a:t>https://github.com/berry123/Lily-Bot</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HacksterIO: </a:t>
            </a:r>
            <a:r>
              <a:rPr lang="en" sz="1600" u="sng">
                <a:solidFill>
                  <a:schemeClr val="accent4"/>
                </a:solidFill>
                <a:latin typeface="Calibri"/>
                <a:ea typeface="Calibri"/>
                <a:cs typeface="Calibri"/>
                <a:sym typeface="Calibri"/>
                <a:hlinkClick r:id="rId8">
                  <a:extLst>
                    <a:ext uri="{A12FA001-AC4F-418D-AE19-62706E023703}">
                      <ahyp:hlinkClr val="tx"/>
                    </a:ext>
                  </a:extLst>
                </a:hlinkClick>
              </a:rPr>
              <a:t>https://www.hackster.io/berry123/</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Instructables: </a:t>
            </a:r>
            <a:r>
              <a:rPr lang="en" sz="1600" u="sng">
                <a:solidFill>
                  <a:schemeClr val="accent4"/>
                </a:solidFill>
                <a:latin typeface="Calibri"/>
                <a:ea typeface="Calibri"/>
                <a:cs typeface="Calibri"/>
                <a:sym typeface="Calibri"/>
                <a:hlinkClick r:id="rId9">
                  <a:extLst>
                    <a:ext uri="{A12FA001-AC4F-418D-AE19-62706E023703}">
                      <ahyp:hlinkClr val="tx"/>
                    </a:ext>
                  </a:extLst>
                </a:hlinkClick>
              </a:rPr>
              <a:t>https://www.instructables.com/member/carlottaberry</a:t>
            </a:r>
            <a:endParaRPr sz="1600">
              <a:solidFill>
                <a:schemeClr val="accent4"/>
              </a:solidFill>
              <a:latin typeface="Calibri"/>
              <a:ea typeface="Calibri"/>
              <a:cs typeface="Calibri"/>
              <a:sym typeface="Calibri"/>
            </a:endParaRPr>
          </a:p>
          <a:p>
            <a:pPr indent="-330200" lvl="0" marL="457200" rtl="0" algn="l">
              <a:spcBef>
                <a:spcPts val="0"/>
              </a:spcBef>
              <a:spcAft>
                <a:spcPts val="0"/>
              </a:spcAft>
              <a:buClr>
                <a:schemeClr val="accent4"/>
              </a:buClr>
              <a:buSzPts val="1600"/>
              <a:buFont typeface="Calibri"/>
              <a:buChar char="●"/>
            </a:pPr>
            <a:r>
              <a:rPr lang="en" sz="1600">
                <a:solidFill>
                  <a:schemeClr val="accent4"/>
                </a:solidFill>
                <a:latin typeface="Calibri"/>
                <a:ea typeface="Calibri"/>
                <a:cs typeface="Calibri"/>
                <a:sym typeface="Calibri"/>
              </a:rPr>
              <a:t>Social Media: @DrCABerry</a:t>
            </a:r>
            <a:endParaRPr sz="1600">
              <a:solidFill>
                <a:schemeClr val="accent4"/>
              </a:solidFill>
              <a:latin typeface="Calibri"/>
              <a:ea typeface="Calibri"/>
              <a:cs typeface="Calibri"/>
              <a:sym typeface="Calibri"/>
            </a:endParaRPr>
          </a:p>
        </p:txBody>
      </p:sp>
      <p:pic>
        <p:nvPicPr>
          <p:cNvPr id="338" name="Google Shape;338;p47"/>
          <p:cNvPicPr preferRelativeResize="0"/>
          <p:nvPr/>
        </p:nvPicPr>
        <p:blipFill>
          <a:blip r:embed="rId10">
            <a:alphaModFix/>
          </a:blip>
          <a:stretch>
            <a:fillRect/>
          </a:stretch>
        </p:blipFill>
        <p:spPr>
          <a:xfrm>
            <a:off x="116000" y="1340275"/>
            <a:ext cx="3223327" cy="2417499"/>
          </a:xfrm>
          <a:prstGeom prst="rect">
            <a:avLst/>
          </a:prstGeom>
          <a:noFill/>
          <a:ln>
            <a:noFill/>
          </a:ln>
        </p:spPr>
      </p:pic>
      <p:pic>
        <p:nvPicPr>
          <p:cNvPr id="339" name="Google Shape;339;p47"/>
          <p:cNvPicPr preferRelativeResize="0"/>
          <p:nvPr/>
        </p:nvPicPr>
        <p:blipFill>
          <a:blip r:embed="rId11">
            <a:alphaModFix/>
          </a:blip>
          <a:stretch>
            <a:fillRect/>
          </a:stretch>
        </p:blipFill>
        <p:spPr>
          <a:xfrm>
            <a:off x="6834502" y="3877075"/>
            <a:ext cx="914400" cy="914400"/>
          </a:xfrm>
          <a:prstGeom prst="rect">
            <a:avLst/>
          </a:prstGeom>
          <a:noFill/>
          <a:ln>
            <a:noFill/>
          </a:ln>
        </p:spPr>
      </p:pic>
      <p:pic>
        <p:nvPicPr>
          <p:cNvPr id="340" name="Google Shape;340;p47"/>
          <p:cNvPicPr preferRelativeResize="0"/>
          <p:nvPr/>
        </p:nvPicPr>
        <p:blipFill>
          <a:blip r:embed="rId12">
            <a:alphaModFix/>
          </a:blip>
          <a:stretch>
            <a:fillRect/>
          </a:stretch>
        </p:blipFill>
        <p:spPr>
          <a:xfrm>
            <a:off x="5787968" y="3877075"/>
            <a:ext cx="914399" cy="914398"/>
          </a:xfrm>
          <a:prstGeom prst="rect">
            <a:avLst/>
          </a:prstGeom>
          <a:noFill/>
          <a:ln>
            <a:noFill/>
          </a:ln>
        </p:spPr>
      </p:pic>
      <p:pic>
        <p:nvPicPr>
          <p:cNvPr id="341" name="Google Shape;341;p47"/>
          <p:cNvPicPr preferRelativeResize="0"/>
          <p:nvPr/>
        </p:nvPicPr>
        <p:blipFill>
          <a:blip r:embed="rId13">
            <a:alphaModFix/>
          </a:blip>
          <a:stretch>
            <a:fillRect/>
          </a:stretch>
        </p:blipFill>
        <p:spPr>
          <a:xfrm>
            <a:off x="7936588" y="3877075"/>
            <a:ext cx="91440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311700" y="14815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Roboto Serif Black"/>
                <a:ea typeface="Roboto Serif Black"/>
                <a:cs typeface="Roboto Serif Black"/>
                <a:sym typeface="Roboto Serif Black"/>
              </a:rPr>
              <a:t>NoireSTEMinist</a:t>
            </a:r>
            <a:endParaRPr sz="5000"/>
          </a:p>
        </p:txBody>
      </p:sp>
      <p:sp>
        <p:nvSpPr>
          <p:cNvPr id="106" name="Google Shape;106;p16"/>
          <p:cNvSpPr txBox="1"/>
          <p:nvPr>
            <p:ph idx="2" type="body"/>
          </p:nvPr>
        </p:nvSpPr>
        <p:spPr>
          <a:xfrm>
            <a:off x="1071300" y="775000"/>
            <a:ext cx="7001400" cy="862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800">
                <a:solidFill>
                  <a:srgbClr val="000000"/>
                </a:solidFill>
                <a:latin typeface="Droid Serif"/>
                <a:ea typeface="Droid Serif"/>
                <a:cs typeface="Droid Serif"/>
                <a:sym typeface="Droid Serif"/>
              </a:rPr>
              <a:t>“I bring robotics and STEM to people and I bring people to robotics and STEM to educate and diversify the profession.”</a:t>
            </a:r>
            <a:endParaRPr sz="1800">
              <a:latin typeface="Calibri"/>
              <a:ea typeface="Calibri"/>
              <a:cs typeface="Calibri"/>
              <a:sym typeface="Calibri"/>
            </a:endParaRPr>
          </a:p>
        </p:txBody>
      </p:sp>
      <p:pic>
        <p:nvPicPr>
          <p:cNvPr id="107" name="Google Shape;107;p16"/>
          <p:cNvPicPr preferRelativeResize="0"/>
          <p:nvPr/>
        </p:nvPicPr>
        <p:blipFill>
          <a:blip r:embed="rId3">
            <a:alphaModFix/>
          </a:blip>
          <a:stretch>
            <a:fillRect/>
          </a:stretch>
        </p:blipFill>
        <p:spPr>
          <a:xfrm>
            <a:off x="2417987" y="1538075"/>
            <a:ext cx="4308024" cy="3203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Roboto Serif Black"/>
                <a:ea typeface="Roboto Serif Black"/>
                <a:cs typeface="Roboto Serif Black"/>
                <a:sym typeface="Roboto Serif Black"/>
              </a:rPr>
              <a:t>Motivation/Purpose</a:t>
            </a:r>
            <a:endParaRPr sz="5000"/>
          </a:p>
        </p:txBody>
      </p:sp>
      <p:sp>
        <p:nvSpPr>
          <p:cNvPr id="113" name="Google Shape;113;p17"/>
          <p:cNvSpPr txBox="1"/>
          <p:nvPr>
            <p:ph idx="2" type="body"/>
          </p:nvPr>
        </p:nvSpPr>
        <p:spPr>
          <a:xfrm>
            <a:off x="311700" y="1382250"/>
            <a:ext cx="5503800" cy="3385800"/>
          </a:xfrm>
          <a:prstGeom prst="rect">
            <a:avLst/>
          </a:prstGeom>
        </p:spPr>
        <p:txBody>
          <a:bodyPr anchorCtr="0" anchor="t" bIns="91425" lIns="91425" spcFirstLastPara="1" rIns="91425" wrap="square" tIns="91425">
            <a:noAutofit/>
          </a:bodyPr>
          <a:lstStyle/>
          <a:p>
            <a:pPr indent="-342900" lvl="0" marL="457200" rtl="0" algn="l">
              <a:spcBef>
                <a:spcPts val="2000"/>
              </a:spcBef>
              <a:spcAft>
                <a:spcPts val="0"/>
              </a:spcAft>
              <a:buClr>
                <a:srgbClr val="000000"/>
              </a:buClr>
              <a:buSzPts val="1800"/>
              <a:buFont typeface="Calibri"/>
              <a:buChar char="●"/>
            </a:pPr>
            <a:r>
              <a:rPr b="1" lang="en" sz="1800" u="sng">
                <a:solidFill>
                  <a:srgbClr val="000000"/>
                </a:solidFill>
                <a:latin typeface="Calibri"/>
                <a:ea typeface="Calibri"/>
                <a:cs typeface="Calibri"/>
                <a:sym typeface="Calibri"/>
              </a:rPr>
              <a:t>Low-cost</a:t>
            </a:r>
            <a:r>
              <a:rPr lang="en" sz="1800">
                <a:solidFill>
                  <a:srgbClr val="000000"/>
                </a:solidFill>
                <a:latin typeface="Calibri"/>
                <a:ea typeface="Calibri"/>
                <a:cs typeface="Calibri"/>
                <a:sym typeface="Calibri"/>
              </a:rPr>
              <a:t> and open-source to provide access to communities that may be marginalized or minoritized in STEM</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b="1" lang="en" sz="1800" u="sng">
                <a:solidFill>
                  <a:srgbClr val="000000"/>
                </a:solidFill>
                <a:latin typeface="Calibri"/>
                <a:ea typeface="Calibri"/>
                <a:cs typeface="Calibri"/>
                <a:sym typeface="Calibri"/>
              </a:rPr>
              <a:t>Modular</a:t>
            </a:r>
            <a:r>
              <a:rPr lang="en" sz="1800">
                <a:solidFill>
                  <a:srgbClr val="000000"/>
                </a:solidFill>
                <a:latin typeface="Calibri"/>
                <a:ea typeface="Calibri"/>
                <a:cs typeface="Calibri"/>
                <a:sym typeface="Calibri"/>
              </a:rPr>
              <a:t> in order to be modified to add and remove various controllers, sensors, and peripherals</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b="1" lang="en" sz="1800" u="sng">
                <a:solidFill>
                  <a:srgbClr val="000000"/>
                </a:solidFill>
                <a:latin typeface="Calibri"/>
                <a:ea typeface="Calibri"/>
                <a:cs typeface="Calibri"/>
                <a:sym typeface="Calibri"/>
              </a:rPr>
              <a:t>Flexible</a:t>
            </a:r>
            <a:r>
              <a:rPr lang="en" sz="1800">
                <a:solidFill>
                  <a:srgbClr val="000000"/>
                </a:solidFill>
                <a:latin typeface="Calibri"/>
                <a:ea typeface="Calibri"/>
                <a:cs typeface="Calibri"/>
                <a:sym typeface="Calibri"/>
              </a:rPr>
              <a:t> to be appropriate for outreach, education and research</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b="1" lang="en" sz="1800" u="sng">
                <a:solidFill>
                  <a:srgbClr val="000000"/>
                </a:solidFill>
                <a:latin typeface="Calibri"/>
                <a:ea typeface="Calibri"/>
                <a:cs typeface="Calibri"/>
                <a:sym typeface="Calibri"/>
              </a:rPr>
              <a:t>Appropriate</a:t>
            </a:r>
            <a:r>
              <a:rPr lang="en" sz="1800">
                <a:solidFill>
                  <a:srgbClr val="000000"/>
                </a:solidFill>
                <a:latin typeface="Calibri"/>
                <a:ea typeface="Calibri"/>
                <a:cs typeface="Calibri"/>
                <a:sym typeface="Calibri"/>
              </a:rPr>
              <a:t> for novice to expert levels in robotics (K-12, University, Graduate, Academics, Makers, Professionals)</a:t>
            </a:r>
            <a:endParaRPr sz="1800">
              <a:latin typeface="Calibri"/>
              <a:ea typeface="Calibri"/>
              <a:cs typeface="Calibri"/>
              <a:sym typeface="Calibri"/>
            </a:endParaRPr>
          </a:p>
        </p:txBody>
      </p:sp>
      <p:pic>
        <p:nvPicPr>
          <p:cNvPr id="114" name="Google Shape;114;p17"/>
          <p:cNvPicPr preferRelativeResize="0"/>
          <p:nvPr/>
        </p:nvPicPr>
        <p:blipFill>
          <a:blip r:embed="rId3">
            <a:alphaModFix/>
          </a:blip>
          <a:stretch>
            <a:fillRect/>
          </a:stretch>
        </p:blipFill>
        <p:spPr>
          <a:xfrm>
            <a:off x="5856400" y="1342825"/>
            <a:ext cx="2568998" cy="3425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311700" y="88775"/>
            <a:ext cx="8520600" cy="1017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Roboto Serif Black"/>
                <a:ea typeface="Roboto Serif Black"/>
                <a:cs typeface="Roboto Serif Black"/>
                <a:sym typeface="Roboto Serif Black"/>
              </a:rPr>
              <a:t>Mobile Robotics</a:t>
            </a:r>
            <a:r>
              <a:rPr lang="en">
                <a:latin typeface="Roboto Serif Black"/>
                <a:ea typeface="Roboto Serif Black"/>
                <a:cs typeface="Roboto Serif Black"/>
                <a:sym typeface="Roboto Serif Black"/>
              </a:rPr>
              <a:t>:</a:t>
            </a:r>
            <a:endParaRPr>
              <a:latin typeface="Roboto Serif Black"/>
              <a:ea typeface="Roboto Serif Black"/>
              <a:cs typeface="Roboto Serif Black"/>
              <a:sym typeface="Roboto Serif Black"/>
            </a:endParaRPr>
          </a:p>
          <a:p>
            <a:pPr indent="0" lvl="0" marL="0" rtl="0" algn="ctr">
              <a:spcBef>
                <a:spcPts val="0"/>
              </a:spcBef>
              <a:spcAft>
                <a:spcPts val="0"/>
              </a:spcAft>
              <a:buNone/>
            </a:pPr>
            <a:r>
              <a:rPr lang="en">
                <a:latin typeface="Roboto Serif SemiBold"/>
                <a:ea typeface="Roboto Serif SemiBold"/>
                <a:cs typeface="Roboto Serif SemiBold"/>
                <a:sym typeface="Roboto Serif SemiBold"/>
              </a:rPr>
              <a:t>Multidisciplinary Connections</a:t>
            </a:r>
            <a:endParaRPr/>
          </a:p>
        </p:txBody>
      </p:sp>
      <p:pic>
        <p:nvPicPr>
          <p:cNvPr id="120" name="Google Shape;120;p18"/>
          <p:cNvPicPr preferRelativeResize="0"/>
          <p:nvPr/>
        </p:nvPicPr>
        <p:blipFill>
          <a:blip r:embed="rId3">
            <a:alphaModFix/>
          </a:blip>
          <a:stretch>
            <a:fillRect/>
          </a:stretch>
        </p:blipFill>
        <p:spPr>
          <a:xfrm>
            <a:off x="1923150" y="1212750"/>
            <a:ext cx="5297695" cy="3732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311700" y="372500"/>
            <a:ext cx="8520600" cy="733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Robot Control Primitives</a:t>
            </a:r>
            <a:endParaRPr sz="4000">
              <a:latin typeface="Roboto Serif Black"/>
              <a:ea typeface="Roboto Serif Black"/>
              <a:cs typeface="Roboto Serif Black"/>
              <a:sym typeface="Roboto Serif Black"/>
            </a:endParaRPr>
          </a:p>
        </p:txBody>
      </p:sp>
      <p:sp>
        <p:nvSpPr>
          <p:cNvPr id="126" name="Google Shape;126;p19"/>
          <p:cNvSpPr/>
          <p:nvPr/>
        </p:nvSpPr>
        <p:spPr>
          <a:xfrm>
            <a:off x="329100" y="2186550"/>
            <a:ext cx="2567100" cy="996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chemeClr val="lt1"/>
                </a:solidFill>
                <a:latin typeface="Cambria"/>
                <a:ea typeface="Cambria"/>
                <a:cs typeface="Cambria"/>
                <a:sym typeface="Cambria"/>
              </a:rPr>
              <a:t>SENSE</a:t>
            </a:r>
            <a:endParaRPr b="1" sz="5000">
              <a:solidFill>
                <a:schemeClr val="lt1"/>
              </a:solidFill>
              <a:latin typeface="Cambria"/>
              <a:ea typeface="Cambria"/>
              <a:cs typeface="Cambria"/>
              <a:sym typeface="Cambria"/>
            </a:endParaRPr>
          </a:p>
        </p:txBody>
      </p:sp>
      <p:sp>
        <p:nvSpPr>
          <p:cNvPr id="127" name="Google Shape;127;p19"/>
          <p:cNvSpPr/>
          <p:nvPr/>
        </p:nvSpPr>
        <p:spPr>
          <a:xfrm>
            <a:off x="3342425" y="2186550"/>
            <a:ext cx="2567100" cy="996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chemeClr val="lt1"/>
                </a:solidFill>
                <a:latin typeface="Cambria"/>
                <a:ea typeface="Cambria"/>
                <a:cs typeface="Cambria"/>
                <a:sym typeface="Cambria"/>
              </a:rPr>
              <a:t>PLAN</a:t>
            </a:r>
            <a:endParaRPr b="1" sz="5000">
              <a:solidFill>
                <a:schemeClr val="lt1"/>
              </a:solidFill>
              <a:latin typeface="Cambria"/>
              <a:ea typeface="Cambria"/>
              <a:cs typeface="Cambria"/>
              <a:sym typeface="Cambria"/>
            </a:endParaRPr>
          </a:p>
        </p:txBody>
      </p:sp>
      <p:sp>
        <p:nvSpPr>
          <p:cNvPr id="128" name="Google Shape;128;p19"/>
          <p:cNvSpPr/>
          <p:nvPr/>
        </p:nvSpPr>
        <p:spPr>
          <a:xfrm>
            <a:off x="6324000" y="2152050"/>
            <a:ext cx="2567100" cy="9960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chemeClr val="lt1"/>
                </a:solidFill>
                <a:latin typeface="Cambria"/>
                <a:ea typeface="Cambria"/>
                <a:cs typeface="Cambria"/>
                <a:sym typeface="Cambria"/>
              </a:rPr>
              <a:t>ACT</a:t>
            </a:r>
            <a:endParaRPr b="1" sz="5000">
              <a:solidFill>
                <a:schemeClr val="lt1"/>
              </a:solidFill>
              <a:latin typeface="Cambria"/>
              <a:ea typeface="Cambria"/>
              <a:cs typeface="Cambria"/>
              <a:sym typeface="Cambria"/>
            </a:endParaRPr>
          </a:p>
        </p:txBody>
      </p:sp>
      <p:sp>
        <p:nvSpPr>
          <p:cNvPr id="129" name="Google Shape;129;p19"/>
          <p:cNvSpPr/>
          <p:nvPr/>
        </p:nvSpPr>
        <p:spPr>
          <a:xfrm>
            <a:off x="2925200" y="2542200"/>
            <a:ext cx="417300" cy="347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5909525" y="2476500"/>
            <a:ext cx="417300" cy="347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311700" y="372500"/>
            <a:ext cx="8520600" cy="733500"/>
          </a:xfrm>
          <a:prstGeom prst="rect">
            <a:avLst/>
          </a:prstGeom>
          <a:effectLst>
            <a:outerShdw blurRad="57150" rotWithShape="0" algn="bl" dir="492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Roboto Serif Black"/>
                <a:ea typeface="Roboto Serif Black"/>
                <a:cs typeface="Roboto Serif Black"/>
                <a:sym typeface="Roboto Serif Black"/>
              </a:rPr>
              <a:t>Mobile Robotics Control</a:t>
            </a:r>
            <a:endParaRPr sz="4000">
              <a:latin typeface="Roboto Serif Black"/>
              <a:ea typeface="Roboto Serif Black"/>
              <a:cs typeface="Roboto Serif Black"/>
              <a:sym typeface="Roboto Serif Black"/>
            </a:endParaRPr>
          </a:p>
        </p:txBody>
      </p:sp>
      <p:pic>
        <p:nvPicPr>
          <p:cNvPr id="136" name="Google Shape;136;p20"/>
          <p:cNvPicPr preferRelativeResize="0"/>
          <p:nvPr/>
        </p:nvPicPr>
        <p:blipFill>
          <a:blip r:embed="rId3">
            <a:alphaModFix/>
          </a:blip>
          <a:stretch>
            <a:fillRect/>
          </a:stretch>
        </p:blipFill>
        <p:spPr>
          <a:xfrm>
            <a:off x="1947488" y="1061125"/>
            <a:ext cx="5249024" cy="3921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1"/>
          <p:cNvPicPr preferRelativeResize="0"/>
          <p:nvPr/>
        </p:nvPicPr>
        <p:blipFill rotWithShape="1">
          <a:blip r:embed="rId3">
            <a:alphaModFix/>
          </a:blip>
          <a:srcRect b="10112" l="0" r="0" t="0"/>
          <a:stretch/>
        </p:blipFill>
        <p:spPr>
          <a:xfrm>
            <a:off x="314875" y="85250"/>
            <a:ext cx="8514252" cy="45687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