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2"/>
  </p:notesMasterIdLst>
  <p:handoutMasterIdLst>
    <p:handoutMasterId r:id="rId23"/>
  </p:handoutMasterIdLst>
  <p:sldIdLst>
    <p:sldId id="256" r:id="rId2"/>
    <p:sldId id="257" r:id="rId3"/>
    <p:sldId id="260" r:id="rId4"/>
    <p:sldId id="335" r:id="rId5"/>
    <p:sldId id="312" r:id="rId6"/>
    <p:sldId id="261" r:id="rId7"/>
    <p:sldId id="313" r:id="rId8"/>
    <p:sldId id="349" r:id="rId9"/>
    <p:sldId id="314" r:id="rId10"/>
    <p:sldId id="299" r:id="rId11"/>
    <p:sldId id="350" r:id="rId12"/>
    <p:sldId id="316" r:id="rId13"/>
    <p:sldId id="351" r:id="rId14"/>
    <p:sldId id="357" r:id="rId15"/>
    <p:sldId id="358" r:id="rId16"/>
    <p:sldId id="359" r:id="rId17"/>
    <p:sldId id="360" r:id="rId18"/>
    <p:sldId id="267" r:id="rId19"/>
    <p:sldId id="361" r:id="rId20"/>
    <p:sldId id="310" r:id="rId21"/>
  </p:sldIdLst>
  <p:sldSz cx="12192000" cy="6858000"/>
  <p:notesSz cx="6858000" cy="9144000"/>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8C65784-1B5F-4F8C-B8A5-1C4C87077020}">
          <p14:sldIdLst>
            <p14:sldId id="256"/>
            <p14:sldId id="257"/>
            <p14:sldId id="260"/>
            <p14:sldId id="335"/>
            <p14:sldId id="312"/>
            <p14:sldId id="261"/>
            <p14:sldId id="313"/>
            <p14:sldId id="349"/>
            <p14:sldId id="314"/>
            <p14:sldId id="299"/>
            <p14:sldId id="350"/>
            <p14:sldId id="316"/>
            <p14:sldId id="351"/>
            <p14:sldId id="357"/>
            <p14:sldId id="358"/>
            <p14:sldId id="359"/>
            <p14:sldId id="360"/>
            <p14:sldId id="267"/>
            <p14:sldId id="361"/>
            <p14:sldId id="310"/>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Drimmel" initials="C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6" autoAdjust="0"/>
  </p:normalViewPr>
  <p:slideViewPr>
    <p:cSldViewPr snapToGrid="0" showGuides="1">
      <p:cViewPr varScale="1">
        <p:scale>
          <a:sx n="81" d="100"/>
          <a:sy n="81" d="100"/>
        </p:scale>
        <p:origin x="754" y="62"/>
      </p:cViewPr>
      <p:guideLst>
        <p:guide pos="3840"/>
        <p:guide orient="horz" pos="2160"/>
      </p:guideLst>
    </p:cSldViewPr>
  </p:slideViewPr>
  <p:notesTextViewPr>
    <p:cViewPr>
      <p:scale>
        <a:sx n="1" d="1"/>
        <a:sy n="1" d="1"/>
      </p:scale>
      <p:origin x="0" y="0"/>
    </p:cViewPr>
  </p:notesTextViewPr>
  <p:notesViewPr>
    <p:cSldViewPr snapToGrid="0" showGuides="1">
      <p:cViewPr varScale="1">
        <p:scale>
          <a:sx n="94" d="100"/>
          <a:sy n="94" d="100"/>
        </p:scale>
        <p:origin x="360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latin typeface="Calibri" panose="020F0502020204030204" pitchFamily="34" charset="0"/>
            </a:endParaRPr>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64D662-6B32-41D5-8E1A-96A9B6FAE509}" type="datetimeFigureOut">
              <a:rPr lang="de-AT" smtClean="0">
                <a:latin typeface="Calibri" panose="020F0502020204030204" pitchFamily="34" charset="0"/>
              </a:rPr>
              <a:t>21.04.2021</a:t>
            </a:fld>
            <a:endParaRPr lang="de-AT" dirty="0">
              <a:latin typeface="Calibri" panose="020F0502020204030204" pitchFamily="34" charset="0"/>
            </a:endParaRPr>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latin typeface="Calibri" panose="020F0502020204030204" pitchFamily="34" charset="0"/>
            </a:endParaRP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55DAD7-9648-4334-9973-3F53D86295A5}" type="slidenum">
              <a:rPr lang="de-AT" smtClean="0">
                <a:latin typeface="Calibri" panose="020F0502020204030204" pitchFamily="34" charset="0"/>
              </a:rPr>
              <a:t>‹Nr.›</a:t>
            </a:fld>
            <a:endParaRPr lang="de-AT" dirty="0">
              <a:latin typeface="Calibri" panose="020F0502020204030204" pitchFamily="34" charset="0"/>
            </a:endParaRPr>
          </a:p>
        </p:txBody>
      </p:sp>
    </p:spTree>
    <p:extLst>
      <p:ext uri="{BB962C8B-B14F-4D97-AF65-F5344CB8AC3E}">
        <p14:creationId xmlns:p14="http://schemas.microsoft.com/office/powerpoint/2010/main" val="15038433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C4BCA5CE-CF9B-49B4-9F54-EA4676D5EF6F}" type="datetimeFigureOut">
              <a:rPr lang="de-AT" smtClean="0"/>
              <a:pPr/>
              <a:t>21.04.2021</a:t>
            </a:fld>
            <a:endParaRPr lang="de-AT"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9C53593F-2752-4925-959E-BC626CD185A1}" type="slidenum">
              <a:rPr lang="de-AT" smtClean="0"/>
              <a:pPr/>
              <a:t>‹Nr.›</a:t>
            </a:fld>
            <a:endParaRPr lang="de-AT" dirty="0"/>
          </a:p>
        </p:txBody>
      </p:sp>
    </p:spTree>
    <p:extLst>
      <p:ext uri="{BB962C8B-B14F-4D97-AF65-F5344CB8AC3E}">
        <p14:creationId xmlns:p14="http://schemas.microsoft.com/office/powerpoint/2010/main" val="29128241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28443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96511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79357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554128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094675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18537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471596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218323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19659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102072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50996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292630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94590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53195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48916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68905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68643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1875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4693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59132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bwMode="auto">
          <a:xfrm>
            <a:off x="0" y="2723950"/>
            <a:ext cx="12204000" cy="4140000"/>
          </a:xfrm>
        </p:spPr>
        <p:txBody>
          <a:bodyPr/>
          <a:lstStyle>
            <a:lvl1pPr marL="0" indent="0">
              <a:buNone/>
              <a:defRPr/>
            </a:lvl1pPr>
          </a:lstStyle>
          <a:p>
            <a:r>
              <a:rPr lang="de-DE"/>
              <a:t>Bild durch Klicken auf Symbol hinzufügen</a:t>
            </a:r>
            <a:endParaRPr lang="de-AT" dirty="0"/>
          </a:p>
        </p:txBody>
      </p:sp>
      <p:sp>
        <p:nvSpPr>
          <p:cNvPr id="10" name="Rechteck 9"/>
          <p:cNvSpPr/>
          <p:nvPr/>
        </p:nvSpPr>
        <p:spPr bwMode="ltGray">
          <a:xfrm>
            <a:off x="0" y="1376413"/>
            <a:ext cx="12192000" cy="13475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 name="Titel 1"/>
          <p:cNvSpPr>
            <a:spLocks noGrp="1"/>
          </p:cNvSpPr>
          <p:nvPr>
            <p:ph type="ctrTitle"/>
          </p:nvPr>
        </p:nvSpPr>
        <p:spPr bwMode="white">
          <a:xfrm>
            <a:off x="407988" y="1549666"/>
            <a:ext cx="11376024" cy="612759"/>
          </a:xfrm>
        </p:spPr>
        <p:txBody>
          <a:bodyPr anchor="b">
            <a:noAutofit/>
          </a:bodyPr>
          <a:lstStyle>
            <a:lvl1pPr algn="l">
              <a:defRPr sz="3200">
                <a:solidFill>
                  <a:schemeClr val="bg1"/>
                </a:solidFill>
              </a:defRPr>
            </a:lvl1pPr>
          </a:lstStyle>
          <a:p>
            <a:r>
              <a:rPr lang="de-DE"/>
              <a:t>Titelmasterformat durch Klicken bearbeiten</a:t>
            </a:r>
            <a:endParaRPr lang="de-AT" dirty="0"/>
          </a:p>
        </p:txBody>
      </p:sp>
      <p:sp>
        <p:nvSpPr>
          <p:cNvPr id="3" name="Untertitel 2"/>
          <p:cNvSpPr>
            <a:spLocks noGrp="1"/>
          </p:cNvSpPr>
          <p:nvPr>
            <p:ph type="subTitle" idx="1"/>
          </p:nvPr>
        </p:nvSpPr>
        <p:spPr bwMode="white">
          <a:xfrm>
            <a:off x="407987" y="2257760"/>
            <a:ext cx="11376025" cy="293470"/>
          </a:xfrm>
        </p:spPr>
        <p:txBody>
          <a:bodyPr>
            <a:noAutofit/>
          </a:bodyPr>
          <a:lstStyle>
            <a:lvl1pPr marL="0" indent="0" algn="l">
              <a:buNone/>
              <a:defRPr sz="1800">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spTree>
    <p:extLst>
      <p:ext uri="{BB962C8B-B14F-4D97-AF65-F5344CB8AC3E}">
        <p14:creationId xmlns:p14="http://schemas.microsoft.com/office/powerpoint/2010/main" val="363235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halt mit Bild recht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7988" y="2276475"/>
            <a:ext cx="6680182" cy="3673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Bildplatzhalter 9"/>
          <p:cNvSpPr>
            <a:spLocks noGrp="1"/>
          </p:cNvSpPr>
          <p:nvPr>
            <p:ph type="pic" sz="quarter" idx="13"/>
          </p:nvPr>
        </p:nvSpPr>
        <p:spPr>
          <a:xfrm>
            <a:off x="7388226" y="1557949"/>
            <a:ext cx="4392000" cy="4140000"/>
          </a:xfrm>
        </p:spPr>
        <p:txBody>
          <a:bodyPr/>
          <a:lstStyle>
            <a:lvl1pPr marL="0" indent="0">
              <a:buNone/>
              <a:defRPr/>
            </a:lvl1pPr>
          </a:lstStyle>
          <a:p>
            <a:r>
              <a:rPr lang="de-DE"/>
              <a:t>Bild durch Klicken auf Symbol hinzufügen</a:t>
            </a:r>
            <a:endParaRPr lang="de-AT" dirty="0"/>
          </a:p>
        </p:txBody>
      </p:sp>
      <p:sp>
        <p:nvSpPr>
          <p:cNvPr id="10" name="Datumsplatzhalter 9"/>
          <p:cNvSpPr>
            <a:spLocks noGrp="1"/>
          </p:cNvSpPr>
          <p:nvPr>
            <p:ph type="dt" sz="half" idx="14"/>
          </p:nvPr>
        </p:nvSpPr>
        <p:spPr/>
        <p:txBody>
          <a:bodyPr/>
          <a:lstStyle/>
          <a:p>
            <a:endParaRPr lang="de-AT" dirty="0"/>
          </a:p>
        </p:txBody>
      </p:sp>
      <p:sp>
        <p:nvSpPr>
          <p:cNvPr id="11" name="Fußzeilenplatzhalter 10"/>
          <p:cNvSpPr>
            <a:spLocks noGrp="1"/>
          </p:cNvSpPr>
          <p:nvPr>
            <p:ph type="ftr" sz="quarter" idx="15"/>
          </p:nvPr>
        </p:nvSpPr>
        <p:spPr/>
        <p:txBody>
          <a:bodyPr/>
          <a:lstStyle/>
          <a:p>
            <a:endParaRPr lang="de-AT" dirty="0"/>
          </a:p>
        </p:txBody>
      </p:sp>
      <p:sp>
        <p:nvSpPr>
          <p:cNvPr id="12" name="Foliennummernplatzhalter 11"/>
          <p:cNvSpPr>
            <a:spLocks noGrp="1"/>
          </p:cNvSpPr>
          <p:nvPr>
            <p:ph type="sldNum" sz="quarter" idx="16"/>
          </p:nvPr>
        </p:nvSpPr>
        <p:spPr/>
        <p:txBody>
          <a:bodyPr/>
          <a:lstStyle/>
          <a:p>
            <a:r>
              <a:rPr lang="de-AT"/>
              <a:t>Seite </a:t>
            </a:r>
            <a:fld id="{05A5AE1F-4813-4D0A-B870-8FB3219A4125}" type="slidenum">
              <a:rPr lang="de-AT" smtClean="0"/>
              <a:pPr/>
              <a:t>‹Nr.›</a:t>
            </a:fld>
            <a:endParaRPr lang="de-AT" dirty="0"/>
          </a:p>
        </p:txBody>
      </p:sp>
      <p:sp>
        <p:nvSpPr>
          <p:cNvPr id="9" name="Textplatzhalter 2"/>
          <p:cNvSpPr>
            <a:spLocks noGrp="1"/>
          </p:cNvSpPr>
          <p:nvPr>
            <p:ph type="body" sz="quarter" idx="19" hasCustomPrompt="1"/>
          </p:nvPr>
        </p:nvSpPr>
        <p:spPr>
          <a:xfrm>
            <a:off x="7388226"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Titel 1"/>
          <p:cNvSpPr>
            <a:spLocks noGrp="1"/>
          </p:cNvSpPr>
          <p:nvPr>
            <p:ph type="title"/>
          </p:nvPr>
        </p:nvSpPr>
        <p:spPr>
          <a:xfrm>
            <a:off x="407987" y="1332186"/>
            <a:ext cx="6680183" cy="820064"/>
          </a:xfrm>
        </p:spPr>
        <p:txBody>
          <a:bodyPr/>
          <a:lstStyle/>
          <a:p>
            <a:r>
              <a:rPr lang="de-DE"/>
              <a:t>Titelmasterformat durch Klicken bearbeiten</a:t>
            </a:r>
            <a:endParaRPr lang="de-AT" dirty="0"/>
          </a:p>
        </p:txBody>
      </p:sp>
    </p:spTree>
    <p:extLst>
      <p:ext uri="{BB962C8B-B14F-4D97-AF65-F5344CB8AC3E}">
        <p14:creationId xmlns:p14="http://schemas.microsoft.com/office/powerpoint/2010/main" val="90892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alt mit Bild links">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5091763" y="2276475"/>
            <a:ext cx="6692250" cy="3672000"/>
          </a:xfrm>
        </p:spPr>
        <p:txBody>
          <a:bodyPr>
            <a:noAutofit/>
          </a:bodyPr>
          <a:lstStyle>
            <a:lvl1pPr>
              <a:defRPr sz="2200">
                <a:latin typeface="+mn-lt"/>
              </a:defRPr>
            </a:lvl1pPr>
            <a:lvl2pPr>
              <a:defRPr sz="2000">
                <a:latin typeface="+mn-lt"/>
              </a:defRPr>
            </a:lvl2pPr>
            <a:lvl3pPr>
              <a:defRPr sz="1400"/>
            </a:lvl3pPr>
            <a:lvl4pPr>
              <a:defRPr sz="1400"/>
            </a:lvl4pPr>
            <a:lvl5pPr>
              <a:defRPr sz="1400"/>
            </a:lvl5pPr>
          </a:lstStyle>
          <a:p>
            <a:pPr lvl="0"/>
            <a:r>
              <a:rPr lang="de-DE"/>
              <a:t>Textmasterformat bearbeiten</a:t>
            </a:r>
          </a:p>
          <a:p>
            <a:pPr lvl="1"/>
            <a:r>
              <a:rPr lang="de-DE"/>
              <a:t>Zweite Ebene</a:t>
            </a:r>
          </a:p>
        </p:txBody>
      </p:sp>
      <p:sp>
        <p:nvSpPr>
          <p:cNvPr id="10" name="Bildplatzhalter 9"/>
          <p:cNvSpPr>
            <a:spLocks noGrp="1"/>
          </p:cNvSpPr>
          <p:nvPr>
            <p:ph type="pic" sz="quarter" idx="13"/>
          </p:nvPr>
        </p:nvSpPr>
        <p:spPr>
          <a:xfrm>
            <a:off x="407988" y="1557950"/>
            <a:ext cx="4392000" cy="4140000"/>
          </a:xfrm>
        </p:spPr>
        <p:txBody>
          <a:bodyPr/>
          <a:lstStyle>
            <a:lvl1pPr marL="0" indent="0">
              <a:buNone/>
              <a:defRPr/>
            </a:lvl1pPr>
          </a:lstStyle>
          <a:p>
            <a:r>
              <a:rPr lang="de-DE"/>
              <a:t>Bild durch Klicken auf Symbol hinzufügen</a:t>
            </a:r>
            <a:endParaRPr lang="de-AT" dirty="0"/>
          </a:p>
        </p:txBody>
      </p:sp>
      <p:sp>
        <p:nvSpPr>
          <p:cNvPr id="14" name="Datumsplatzhalter 13"/>
          <p:cNvSpPr>
            <a:spLocks noGrp="1"/>
          </p:cNvSpPr>
          <p:nvPr>
            <p:ph type="dt" sz="half" idx="14"/>
          </p:nvPr>
        </p:nvSpPr>
        <p:spPr/>
        <p:txBody>
          <a:bodyPr/>
          <a:lstStyle/>
          <a:p>
            <a:endParaRPr lang="de-AT" dirty="0"/>
          </a:p>
        </p:txBody>
      </p:sp>
      <p:sp>
        <p:nvSpPr>
          <p:cNvPr id="15" name="Fußzeilenplatzhalter 14"/>
          <p:cNvSpPr>
            <a:spLocks noGrp="1"/>
          </p:cNvSpPr>
          <p:nvPr>
            <p:ph type="ftr" sz="quarter" idx="15"/>
          </p:nvPr>
        </p:nvSpPr>
        <p:spPr/>
        <p:txBody>
          <a:bodyPr/>
          <a:lstStyle/>
          <a:p>
            <a:endParaRPr lang="de-AT" dirty="0"/>
          </a:p>
        </p:txBody>
      </p:sp>
      <p:sp>
        <p:nvSpPr>
          <p:cNvPr id="16" name="Foliennummernplatzhalter 15"/>
          <p:cNvSpPr>
            <a:spLocks noGrp="1"/>
          </p:cNvSpPr>
          <p:nvPr>
            <p:ph type="sldNum" sz="quarter" idx="16"/>
          </p:nvPr>
        </p:nvSpPr>
        <p:spPr/>
        <p:txBody>
          <a:bodyPr/>
          <a:lstStyle/>
          <a:p>
            <a:r>
              <a:rPr lang="de-AT"/>
              <a:t>Seite </a:t>
            </a:r>
            <a:fld id="{05A5AE1F-4813-4D0A-B870-8FB3219A4125}" type="slidenum">
              <a:rPr lang="de-AT" smtClean="0"/>
              <a:pPr/>
              <a:t>‹Nr.›</a:t>
            </a:fld>
            <a:endParaRPr lang="de-AT" dirty="0"/>
          </a:p>
        </p:txBody>
      </p:sp>
      <p:sp>
        <p:nvSpPr>
          <p:cNvPr id="11"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Titel 2"/>
          <p:cNvSpPr>
            <a:spLocks noGrp="1"/>
          </p:cNvSpPr>
          <p:nvPr>
            <p:ph type="title"/>
          </p:nvPr>
        </p:nvSpPr>
        <p:spPr>
          <a:xfrm>
            <a:off x="5091763" y="1332186"/>
            <a:ext cx="6692249" cy="820064"/>
          </a:xfrm>
        </p:spPr>
        <p:txBody>
          <a:bodyPr/>
          <a:lstStyle/>
          <a:p>
            <a:r>
              <a:rPr lang="de-DE"/>
              <a:t>Titelmasterformat durch Klicken bearbeiten</a:t>
            </a:r>
            <a:endParaRPr lang="de-AT" dirty="0"/>
          </a:p>
        </p:txBody>
      </p:sp>
    </p:spTree>
    <p:extLst>
      <p:ext uri="{BB962C8B-B14F-4D97-AF65-F5344CB8AC3E}">
        <p14:creationId xmlns:p14="http://schemas.microsoft.com/office/powerpoint/2010/main" val="231304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abfallend mit Titel">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0" y="2284357"/>
            <a:ext cx="12204000" cy="4572000"/>
          </a:xfrm>
        </p:spPr>
        <p:txBody>
          <a:bodyPr/>
          <a:lstStyle>
            <a:lvl1pPr marL="0" indent="0">
              <a:buNone/>
              <a:defRPr/>
            </a:lvl1pPr>
          </a:lstStyle>
          <a:p>
            <a:r>
              <a:rPr lang="de-DE"/>
              <a:t>Bild durch Klicken auf Symbol hinzufügen</a:t>
            </a:r>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1888556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groß mit Text">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407988" y="1395414"/>
            <a:ext cx="8532812" cy="4320000"/>
          </a:xfrm>
        </p:spPr>
        <p:txBody>
          <a:bodyPr/>
          <a:lstStyle>
            <a:lvl1pPr marL="0" indent="0">
              <a:buNone/>
              <a:defRPr/>
            </a:lvl1pPr>
          </a:lstStyle>
          <a:p>
            <a:r>
              <a:rPr lang="de-DE"/>
              <a:t>Bild durch Klicken auf Symbol hinzufügen</a:t>
            </a:r>
            <a:endParaRPr lang="de-AT" dirty="0"/>
          </a:p>
        </p:txBody>
      </p:sp>
      <p:sp>
        <p:nvSpPr>
          <p:cNvPr id="15" name="Datumsplatzhalter 14"/>
          <p:cNvSpPr>
            <a:spLocks noGrp="1"/>
          </p:cNvSpPr>
          <p:nvPr>
            <p:ph type="dt" sz="half" idx="15"/>
          </p:nvPr>
        </p:nvSpPr>
        <p:spPr/>
        <p:txBody>
          <a:bodyPr/>
          <a:lstStyle/>
          <a:p>
            <a:endParaRPr lang="de-AT" dirty="0"/>
          </a:p>
        </p:txBody>
      </p:sp>
      <p:sp>
        <p:nvSpPr>
          <p:cNvPr id="16" name="Fußzeilenplatzhalter 15"/>
          <p:cNvSpPr>
            <a:spLocks noGrp="1"/>
          </p:cNvSpPr>
          <p:nvPr>
            <p:ph type="ftr" sz="quarter" idx="16"/>
          </p:nvPr>
        </p:nvSpPr>
        <p:spPr/>
        <p:txBody>
          <a:bodyPr/>
          <a:lstStyle/>
          <a:p>
            <a:endParaRPr lang="de-AT" dirty="0"/>
          </a:p>
        </p:txBody>
      </p:sp>
      <p:sp>
        <p:nvSpPr>
          <p:cNvPr id="17" name="Foliennummernplatzhalter 16"/>
          <p:cNvSpPr>
            <a:spLocks noGrp="1"/>
          </p:cNvSpPr>
          <p:nvPr>
            <p:ph type="sldNum" sz="quarter" idx="17"/>
          </p:nvPr>
        </p:nvSpPr>
        <p:spPr/>
        <p:txBody>
          <a:bodyPr/>
          <a:lstStyle/>
          <a:p>
            <a:r>
              <a:rPr lang="de-AT"/>
              <a:t>Seite </a:t>
            </a:r>
            <a:fld id="{05A5AE1F-4813-4D0A-B870-8FB3219A4125}" type="slidenum">
              <a:rPr lang="de-AT" smtClean="0"/>
              <a:pPr/>
              <a:t>‹Nr.›</a:t>
            </a:fld>
            <a:endParaRPr lang="de-AT" dirty="0"/>
          </a:p>
        </p:txBody>
      </p:sp>
      <p:sp>
        <p:nvSpPr>
          <p:cNvPr id="12"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Textplatzhalter 2"/>
          <p:cNvSpPr>
            <a:spLocks noGrp="1"/>
          </p:cNvSpPr>
          <p:nvPr>
            <p:ph type="body" sz="quarter" idx="20"/>
          </p:nvPr>
        </p:nvSpPr>
        <p:spPr>
          <a:xfrm>
            <a:off x="9226550" y="1395413"/>
            <a:ext cx="2557463" cy="4320000"/>
          </a:xfrm>
        </p:spPr>
        <p:txBody>
          <a:bodyPr/>
          <a:lstStyle>
            <a:lvl1pPr>
              <a:defRPr sz="1600"/>
            </a:lvl1pPr>
            <a:lvl2pPr>
              <a:defRPr sz="16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4227910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Bild groß mit Text">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407988" y="2276476"/>
            <a:ext cx="8532812" cy="3420000"/>
          </a:xfrm>
        </p:spPr>
        <p:txBody>
          <a:bodyPr/>
          <a:lstStyle>
            <a:lvl1pPr marL="0" indent="0">
              <a:buNone/>
              <a:defRPr/>
            </a:lvl1pPr>
          </a:lstStyle>
          <a:p>
            <a:r>
              <a:rPr lang="de-DE"/>
              <a:t>Bild durch Klicken auf Symbol hinzufügen</a:t>
            </a:r>
            <a:endParaRPr lang="de-AT" dirty="0"/>
          </a:p>
        </p:txBody>
      </p:sp>
      <p:sp>
        <p:nvSpPr>
          <p:cNvPr id="15" name="Datumsplatzhalter 14"/>
          <p:cNvSpPr>
            <a:spLocks noGrp="1"/>
          </p:cNvSpPr>
          <p:nvPr>
            <p:ph type="dt" sz="half" idx="15"/>
          </p:nvPr>
        </p:nvSpPr>
        <p:spPr/>
        <p:txBody>
          <a:bodyPr/>
          <a:lstStyle/>
          <a:p>
            <a:endParaRPr lang="de-AT" dirty="0"/>
          </a:p>
        </p:txBody>
      </p:sp>
      <p:sp>
        <p:nvSpPr>
          <p:cNvPr id="16" name="Fußzeilenplatzhalter 15"/>
          <p:cNvSpPr>
            <a:spLocks noGrp="1"/>
          </p:cNvSpPr>
          <p:nvPr>
            <p:ph type="ftr" sz="quarter" idx="16"/>
          </p:nvPr>
        </p:nvSpPr>
        <p:spPr/>
        <p:txBody>
          <a:bodyPr/>
          <a:lstStyle/>
          <a:p>
            <a:endParaRPr lang="de-AT" dirty="0"/>
          </a:p>
        </p:txBody>
      </p:sp>
      <p:sp>
        <p:nvSpPr>
          <p:cNvPr id="17" name="Foliennummernplatzhalter 16"/>
          <p:cNvSpPr>
            <a:spLocks noGrp="1"/>
          </p:cNvSpPr>
          <p:nvPr>
            <p:ph type="sldNum" sz="quarter" idx="17"/>
          </p:nvPr>
        </p:nvSpPr>
        <p:spPr/>
        <p:txBody>
          <a:bodyPr/>
          <a:lstStyle/>
          <a:p>
            <a:r>
              <a:rPr lang="de-AT"/>
              <a:t>Seite </a:t>
            </a:r>
            <a:fld id="{05A5AE1F-4813-4D0A-B870-8FB3219A4125}" type="slidenum">
              <a:rPr lang="de-AT" smtClean="0"/>
              <a:pPr/>
              <a:t>‹Nr.›</a:t>
            </a:fld>
            <a:endParaRPr lang="de-AT" dirty="0"/>
          </a:p>
        </p:txBody>
      </p:sp>
      <p:sp>
        <p:nvSpPr>
          <p:cNvPr id="12"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Textplatzhalter 2"/>
          <p:cNvSpPr>
            <a:spLocks noGrp="1"/>
          </p:cNvSpPr>
          <p:nvPr>
            <p:ph type="body" sz="quarter" idx="20"/>
          </p:nvPr>
        </p:nvSpPr>
        <p:spPr>
          <a:xfrm>
            <a:off x="9226550" y="2276475"/>
            <a:ext cx="2557463" cy="3429844"/>
          </a:xfrm>
        </p:spPr>
        <p:txBody>
          <a:bodyPr/>
          <a:lstStyle>
            <a:lvl1pPr>
              <a:defRPr sz="1600"/>
            </a:lvl1pPr>
            <a:lvl2pPr>
              <a:defRPr sz="1600"/>
            </a:lvl2pPr>
          </a:lstStyle>
          <a:p>
            <a:pPr lvl="0"/>
            <a:r>
              <a:rPr lang="de-DE"/>
              <a:t>Textmasterformat bearbeiten</a:t>
            </a:r>
          </a:p>
          <a:p>
            <a:pPr lvl="1"/>
            <a:r>
              <a:rPr lang="de-DE"/>
              <a:t>Zweite Ebene</a:t>
            </a:r>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137769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Zwei Bilder mit Text rechts">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5067300" y="1395413"/>
            <a:ext cx="4356000" cy="4320000"/>
          </a:xfrm>
        </p:spPr>
        <p:txBody>
          <a:bodyPr/>
          <a:lstStyle>
            <a:lvl1pPr marL="0" indent="0">
              <a:buNone/>
              <a:defRPr/>
            </a:lvl1pPr>
          </a:lstStyle>
          <a:p>
            <a:r>
              <a:rPr lang="de-DE"/>
              <a:t>Bild durch Klicken auf Symbol hinzufügen</a:t>
            </a:r>
            <a:endParaRPr lang="de-AT" dirty="0"/>
          </a:p>
        </p:txBody>
      </p:sp>
      <p:sp>
        <p:nvSpPr>
          <p:cNvPr id="9" name="Textplatzhalter 8"/>
          <p:cNvSpPr>
            <a:spLocks noGrp="1"/>
          </p:cNvSpPr>
          <p:nvPr>
            <p:ph type="body" sz="quarter" idx="14"/>
          </p:nvPr>
        </p:nvSpPr>
        <p:spPr>
          <a:xfrm>
            <a:off x="9712325" y="1395413"/>
            <a:ext cx="2071688" cy="4554537"/>
          </a:xfrm>
        </p:spPr>
        <p:txBody>
          <a:bodyPr>
            <a:noAutofit/>
          </a:bodyPr>
          <a:lstStyle>
            <a:lvl1pPr marL="0" indent="0">
              <a:buNone/>
              <a:defRPr sz="1600">
                <a:latin typeface="+mn-lt"/>
              </a:defRPr>
            </a:lvl1pPr>
          </a:lstStyle>
          <a:p>
            <a:pPr lvl="0"/>
            <a:r>
              <a:rPr lang="de-DE"/>
              <a:t>Textmasterformat bearbeiten</a:t>
            </a:r>
          </a:p>
        </p:txBody>
      </p:sp>
      <p:sp>
        <p:nvSpPr>
          <p:cNvPr id="15" name="Datumsplatzhalter 14"/>
          <p:cNvSpPr>
            <a:spLocks noGrp="1"/>
          </p:cNvSpPr>
          <p:nvPr>
            <p:ph type="dt" sz="half" idx="15"/>
          </p:nvPr>
        </p:nvSpPr>
        <p:spPr/>
        <p:txBody>
          <a:bodyPr/>
          <a:lstStyle/>
          <a:p>
            <a:endParaRPr lang="de-AT" dirty="0"/>
          </a:p>
        </p:txBody>
      </p:sp>
      <p:sp>
        <p:nvSpPr>
          <p:cNvPr id="16" name="Fußzeilenplatzhalter 15"/>
          <p:cNvSpPr>
            <a:spLocks noGrp="1"/>
          </p:cNvSpPr>
          <p:nvPr>
            <p:ph type="ftr" sz="quarter" idx="16"/>
          </p:nvPr>
        </p:nvSpPr>
        <p:spPr/>
        <p:txBody>
          <a:bodyPr/>
          <a:lstStyle/>
          <a:p>
            <a:endParaRPr lang="de-AT" dirty="0"/>
          </a:p>
        </p:txBody>
      </p:sp>
      <p:sp>
        <p:nvSpPr>
          <p:cNvPr id="17" name="Foliennummernplatzhalter 16"/>
          <p:cNvSpPr>
            <a:spLocks noGrp="1"/>
          </p:cNvSpPr>
          <p:nvPr>
            <p:ph type="sldNum" sz="quarter" idx="17"/>
          </p:nvPr>
        </p:nvSpPr>
        <p:spPr/>
        <p:txBody>
          <a:bodyPr/>
          <a:lstStyle/>
          <a:p>
            <a:r>
              <a:rPr lang="de-AT"/>
              <a:t>Seite </a:t>
            </a:r>
            <a:fld id="{05A5AE1F-4813-4D0A-B870-8FB3219A4125}" type="slidenum">
              <a:rPr lang="de-AT" smtClean="0"/>
              <a:pPr/>
              <a:t>‹Nr.›</a:t>
            </a:fld>
            <a:endParaRPr lang="de-AT" dirty="0"/>
          </a:p>
        </p:txBody>
      </p:sp>
      <p:sp>
        <p:nvSpPr>
          <p:cNvPr id="11" name="Bildplatzhalter 9"/>
          <p:cNvSpPr>
            <a:spLocks noGrp="1"/>
          </p:cNvSpPr>
          <p:nvPr>
            <p:ph type="pic" sz="quarter" idx="18"/>
          </p:nvPr>
        </p:nvSpPr>
        <p:spPr>
          <a:xfrm>
            <a:off x="416234" y="1395413"/>
            <a:ext cx="4356000" cy="4320000"/>
          </a:xfrm>
        </p:spPr>
        <p:txBody>
          <a:bodyPr/>
          <a:lstStyle>
            <a:lvl1pPr marL="0" indent="0">
              <a:buNone/>
              <a:defRPr/>
            </a:lvl1pPr>
          </a:lstStyle>
          <a:p>
            <a:r>
              <a:rPr lang="de-DE"/>
              <a:t>Bild durch Klicken auf Symbol hinzufügen</a:t>
            </a:r>
            <a:endParaRPr lang="de-AT" dirty="0"/>
          </a:p>
        </p:txBody>
      </p:sp>
      <p:sp>
        <p:nvSpPr>
          <p:cNvPr id="8" name="Textplatzhalter 2"/>
          <p:cNvSpPr>
            <a:spLocks noGrp="1"/>
          </p:cNvSpPr>
          <p:nvPr>
            <p:ph type="body" sz="quarter" idx="19" hasCustomPrompt="1"/>
          </p:nvPr>
        </p:nvSpPr>
        <p:spPr>
          <a:xfrm>
            <a:off x="407988"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2" name="Textplatzhalter 2"/>
          <p:cNvSpPr>
            <a:spLocks noGrp="1"/>
          </p:cNvSpPr>
          <p:nvPr>
            <p:ph type="body" sz="quarter" idx="20" hasCustomPrompt="1"/>
          </p:nvPr>
        </p:nvSpPr>
        <p:spPr>
          <a:xfrm>
            <a:off x="5068800"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Tree>
    <p:extLst>
      <p:ext uri="{BB962C8B-B14F-4D97-AF65-F5344CB8AC3E}">
        <p14:creationId xmlns:p14="http://schemas.microsoft.com/office/powerpoint/2010/main" val="3024663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zwei Bilder mit Text rechts">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5067300" y="2276474"/>
            <a:ext cx="4356000" cy="3420000"/>
          </a:xfrm>
        </p:spPr>
        <p:txBody>
          <a:bodyPr/>
          <a:lstStyle>
            <a:lvl1pPr marL="0" indent="0">
              <a:buNone/>
              <a:defRPr/>
            </a:lvl1pPr>
          </a:lstStyle>
          <a:p>
            <a:r>
              <a:rPr lang="de-DE"/>
              <a:t>Bild durch Klicken auf Symbol hinzufügen</a:t>
            </a:r>
            <a:endParaRPr lang="de-AT" dirty="0"/>
          </a:p>
        </p:txBody>
      </p:sp>
      <p:sp>
        <p:nvSpPr>
          <p:cNvPr id="9" name="Textplatzhalter 8"/>
          <p:cNvSpPr>
            <a:spLocks noGrp="1"/>
          </p:cNvSpPr>
          <p:nvPr>
            <p:ph type="body" sz="quarter" idx="14"/>
          </p:nvPr>
        </p:nvSpPr>
        <p:spPr>
          <a:xfrm>
            <a:off x="9712325" y="2276475"/>
            <a:ext cx="2071688" cy="3673475"/>
          </a:xfrm>
        </p:spPr>
        <p:txBody>
          <a:bodyPr>
            <a:noAutofit/>
          </a:bodyPr>
          <a:lstStyle>
            <a:lvl1pPr marL="0" indent="0">
              <a:buNone/>
              <a:defRPr sz="1600">
                <a:latin typeface="+mn-lt"/>
              </a:defRPr>
            </a:lvl1pPr>
          </a:lstStyle>
          <a:p>
            <a:pPr lvl="0"/>
            <a:r>
              <a:rPr lang="de-DE"/>
              <a:t>Textmasterformat bearbeiten</a:t>
            </a:r>
          </a:p>
        </p:txBody>
      </p:sp>
      <p:sp>
        <p:nvSpPr>
          <p:cNvPr id="15" name="Datumsplatzhalter 14"/>
          <p:cNvSpPr>
            <a:spLocks noGrp="1"/>
          </p:cNvSpPr>
          <p:nvPr>
            <p:ph type="dt" sz="half" idx="15"/>
          </p:nvPr>
        </p:nvSpPr>
        <p:spPr/>
        <p:txBody>
          <a:bodyPr/>
          <a:lstStyle/>
          <a:p>
            <a:endParaRPr lang="de-AT" dirty="0"/>
          </a:p>
        </p:txBody>
      </p:sp>
      <p:sp>
        <p:nvSpPr>
          <p:cNvPr id="16" name="Fußzeilenplatzhalter 15"/>
          <p:cNvSpPr>
            <a:spLocks noGrp="1"/>
          </p:cNvSpPr>
          <p:nvPr>
            <p:ph type="ftr" sz="quarter" idx="16"/>
          </p:nvPr>
        </p:nvSpPr>
        <p:spPr/>
        <p:txBody>
          <a:bodyPr/>
          <a:lstStyle/>
          <a:p>
            <a:endParaRPr lang="de-AT" dirty="0"/>
          </a:p>
        </p:txBody>
      </p:sp>
      <p:sp>
        <p:nvSpPr>
          <p:cNvPr id="17" name="Foliennummernplatzhalter 16"/>
          <p:cNvSpPr>
            <a:spLocks noGrp="1"/>
          </p:cNvSpPr>
          <p:nvPr>
            <p:ph type="sldNum" sz="quarter" idx="17"/>
          </p:nvPr>
        </p:nvSpPr>
        <p:spPr/>
        <p:txBody>
          <a:bodyPr/>
          <a:lstStyle/>
          <a:p>
            <a:r>
              <a:rPr lang="de-AT"/>
              <a:t>Seite </a:t>
            </a:r>
            <a:fld id="{05A5AE1F-4813-4D0A-B870-8FB3219A4125}" type="slidenum">
              <a:rPr lang="de-AT" smtClean="0"/>
              <a:pPr/>
              <a:t>‹Nr.›</a:t>
            </a:fld>
            <a:endParaRPr lang="de-AT" dirty="0"/>
          </a:p>
        </p:txBody>
      </p:sp>
      <p:sp>
        <p:nvSpPr>
          <p:cNvPr id="11" name="Bildplatzhalter 9"/>
          <p:cNvSpPr>
            <a:spLocks noGrp="1"/>
          </p:cNvSpPr>
          <p:nvPr>
            <p:ph type="pic" sz="quarter" idx="18"/>
          </p:nvPr>
        </p:nvSpPr>
        <p:spPr>
          <a:xfrm>
            <a:off x="416234" y="2276474"/>
            <a:ext cx="4356000" cy="3420000"/>
          </a:xfrm>
        </p:spPr>
        <p:txBody>
          <a:bodyPr/>
          <a:lstStyle>
            <a:lvl1pPr marL="0" indent="0">
              <a:buNone/>
              <a:defRPr/>
            </a:lvl1pPr>
          </a:lstStyle>
          <a:p>
            <a:r>
              <a:rPr lang="de-DE"/>
              <a:t>Bild durch Klicken auf Symbol hinzufügen</a:t>
            </a:r>
            <a:endParaRPr lang="de-AT" dirty="0"/>
          </a:p>
        </p:txBody>
      </p:sp>
      <p:sp>
        <p:nvSpPr>
          <p:cNvPr id="8" name="Textplatzhalter 2"/>
          <p:cNvSpPr>
            <a:spLocks noGrp="1"/>
          </p:cNvSpPr>
          <p:nvPr>
            <p:ph type="body" sz="quarter" idx="19" hasCustomPrompt="1"/>
          </p:nvPr>
        </p:nvSpPr>
        <p:spPr>
          <a:xfrm>
            <a:off x="407988"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2" name="Textplatzhalter 2"/>
          <p:cNvSpPr>
            <a:spLocks noGrp="1"/>
          </p:cNvSpPr>
          <p:nvPr>
            <p:ph type="body" sz="quarter" idx="20" hasCustomPrompt="1"/>
          </p:nvPr>
        </p:nvSpPr>
        <p:spPr>
          <a:xfrm>
            <a:off x="5067300"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2283180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zwei Bilder">
    <p:spTree>
      <p:nvGrpSpPr>
        <p:cNvPr id="1" name=""/>
        <p:cNvGrpSpPr/>
        <p:nvPr/>
      </p:nvGrpSpPr>
      <p:grpSpPr>
        <a:xfrm>
          <a:off x="0" y="0"/>
          <a:ext cx="0" cy="0"/>
          <a:chOff x="0" y="0"/>
          <a:chExt cx="0" cy="0"/>
        </a:xfrm>
      </p:grpSpPr>
      <p:sp>
        <p:nvSpPr>
          <p:cNvPr id="6" name="Bildplatzhalter 5"/>
          <p:cNvSpPr>
            <a:spLocks noGrp="1"/>
          </p:cNvSpPr>
          <p:nvPr>
            <p:ph type="pic" sz="quarter" idx="13"/>
          </p:nvPr>
        </p:nvSpPr>
        <p:spPr>
          <a:xfrm>
            <a:off x="407988" y="2276475"/>
            <a:ext cx="5543550" cy="3420000"/>
          </a:xfrm>
        </p:spPr>
        <p:txBody>
          <a:bodyPr/>
          <a:lstStyle>
            <a:lvl1pPr marL="0" indent="0">
              <a:buNone/>
              <a:defRPr/>
            </a:lvl1pPr>
          </a:lstStyle>
          <a:p>
            <a:r>
              <a:rPr lang="de-DE"/>
              <a:t>Bild durch Klicken auf Symbol hinzufügen</a:t>
            </a:r>
            <a:endParaRPr lang="de-AT" dirty="0"/>
          </a:p>
        </p:txBody>
      </p:sp>
      <p:sp>
        <p:nvSpPr>
          <p:cNvPr id="10" name="Datumsplatzhalter 9"/>
          <p:cNvSpPr>
            <a:spLocks noGrp="1"/>
          </p:cNvSpPr>
          <p:nvPr>
            <p:ph type="dt" sz="half" idx="10"/>
          </p:nvPr>
        </p:nvSpPr>
        <p:spPr/>
        <p:txBody>
          <a:bodyPr/>
          <a:lstStyle/>
          <a:p>
            <a:endParaRPr lang="de-AT" dirty="0"/>
          </a:p>
        </p:txBody>
      </p:sp>
      <p:sp>
        <p:nvSpPr>
          <p:cNvPr id="11" name="Fußzeilenplatzhalter 10"/>
          <p:cNvSpPr>
            <a:spLocks noGrp="1"/>
          </p:cNvSpPr>
          <p:nvPr>
            <p:ph type="ftr" sz="quarter" idx="11"/>
          </p:nvPr>
        </p:nvSpPr>
        <p:spPr/>
        <p:txBody>
          <a:bodyPr/>
          <a:lstStyle/>
          <a:p>
            <a:endParaRPr lang="de-AT" dirty="0"/>
          </a:p>
        </p:txBody>
      </p:sp>
      <p:sp>
        <p:nvSpPr>
          <p:cNvPr id="12" name="Foliennummernplatzhalter 11"/>
          <p:cNvSpPr>
            <a:spLocks noGrp="1"/>
          </p:cNvSpPr>
          <p:nvPr>
            <p:ph type="sldNum" sz="quarter" idx="12"/>
          </p:nvPr>
        </p:nvSpPr>
        <p:spPr/>
        <p:txBody>
          <a:bodyPr/>
          <a:lstStyle/>
          <a:p>
            <a:r>
              <a:rPr lang="de-AT"/>
              <a:t>Seite </a:t>
            </a:r>
            <a:fld id="{05A5AE1F-4813-4D0A-B870-8FB3219A4125}" type="slidenum">
              <a:rPr lang="de-AT" smtClean="0"/>
              <a:pPr/>
              <a:t>‹Nr.›</a:t>
            </a:fld>
            <a:endParaRPr lang="de-AT" dirty="0"/>
          </a:p>
        </p:txBody>
      </p:sp>
      <p:sp>
        <p:nvSpPr>
          <p:cNvPr id="14" name="Bildplatzhalter 5"/>
          <p:cNvSpPr>
            <a:spLocks noGrp="1"/>
          </p:cNvSpPr>
          <p:nvPr>
            <p:ph type="pic" sz="quarter" idx="14"/>
          </p:nvPr>
        </p:nvSpPr>
        <p:spPr>
          <a:xfrm>
            <a:off x="6240462" y="2276475"/>
            <a:ext cx="5543550" cy="3420000"/>
          </a:xfrm>
        </p:spPr>
        <p:txBody>
          <a:bodyPr/>
          <a:lstStyle>
            <a:lvl1pPr marL="0" indent="0">
              <a:buNone/>
              <a:defRPr/>
            </a:lvl1pPr>
          </a:lstStyle>
          <a:p>
            <a:r>
              <a:rPr lang="de-DE"/>
              <a:t>Bild durch Klicken auf Symbol hinzufügen</a:t>
            </a:r>
            <a:endParaRPr lang="de-AT" dirty="0"/>
          </a:p>
        </p:txBody>
      </p:sp>
      <p:sp>
        <p:nvSpPr>
          <p:cNvPr id="15" name="Textplatzhalter 2"/>
          <p:cNvSpPr>
            <a:spLocks noGrp="1"/>
          </p:cNvSpPr>
          <p:nvPr>
            <p:ph type="body" sz="quarter" idx="19" hasCustomPrompt="1"/>
          </p:nvPr>
        </p:nvSpPr>
        <p:spPr>
          <a:xfrm>
            <a:off x="407988" y="5814182"/>
            <a:ext cx="5543550" cy="231493"/>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6" name="Textplatzhalter 2"/>
          <p:cNvSpPr>
            <a:spLocks noGrp="1"/>
          </p:cNvSpPr>
          <p:nvPr>
            <p:ph type="body" sz="quarter" idx="20" hasCustomPrompt="1"/>
          </p:nvPr>
        </p:nvSpPr>
        <p:spPr>
          <a:xfrm>
            <a:off x="6230054" y="5814182"/>
            <a:ext cx="5543550" cy="231493"/>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96388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Datumsplatzhalter 6"/>
          <p:cNvSpPr>
            <a:spLocks noGrp="1"/>
          </p:cNvSpPr>
          <p:nvPr>
            <p:ph type="dt" sz="half" idx="10"/>
          </p:nvPr>
        </p:nvSpPr>
        <p:spPr/>
        <p:txBody>
          <a:bodyPr/>
          <a:lstStyle/>
          <a:p>
            <a:endParaRPr lang="de-AT" dirty="0"/>
          </a:p>
        </p:txBody>
      </p:sp>
      <p:sp>
        <p:nvSpPr>
          <p:cNvPr id="8" name="Fußzeilenplatzhalter 7"/>
          <p:cNvSpPr>
            <a:spLocks noGrp="1"/>
          </p:cNvSpPr>
          <p:nvPr>
            <p:ph type="ftr" sz="quarter" idx="11"/>
          </p:nvPr>
        </p:nvSpPr>
        <p:spPr/>
        <p:txBody>
          <a:bodyPr/>
          <a:lstStyle/>
          <a:p>
            <a:endParaRPr lang="de-AT" dirty="0"/>
          </a:p>
        </p:txBody>
      </p:sp>
      <p:sp>
        <p:nvSpPr>
          <p:cNvPr id="9" name="Foliennummernplatzhalter 8"/>
          <p:cNvSpPr>
            <a:spLocks noGrp="1"/>
          </p:cNvSpPr>
          <p:nvPr>
            <p:ph type="sldNum" sz="quarter" idx="12"/>
          </p:nvPr>
        </p:nvSpPr>
        <p:spPr/>
        <p:txBody>
          <a:bodyPr/>
          <a:lstStyle/>
          <a:p>
            <a:r>
              <a:rPr lang="de-AT"/>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11698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ohne Bild">
    <p:spTree>
      <p:nvGrpSpPr>
        <p:cNvPr id="1" name=""/>
        <p:cNvGrpSpPr/>
        <p:nvPr/>
      </p:nvGrpSpPr>
      <p:grpSpPr>
        <a:xfrm>
          <a:off x="0" y="0"/>
          <a:ext cx="0" cy="0"/>
          <a:chOff x="0" y="0"/>
          <a:chExt cx="0" cy="0"/>
        </a:xfrm>
      </p:grpSpPr>
      <p:sp>
        <p:nvSpPr>
          <p:cNvPr id="2" name="Titel 1"/>
          <p:cNvSpPr>
            <a:spLocks noGrp="1"/>
          </p:cNvSpPr>
          <p:nvPr>
            <p:ph type="ctrTitle"/>
          </p:nvPr>
        </p:nvSpPr>
        <p:spPr bwMode="black">
          <a:xfrm>
            <a:off x="407988" y="3429000"/>
            <a:ext cx="11376024" cy="1783649"/>
          </a:xfrm>
        </p:spPr>
        <p:txBody>
          <a:bodyPr anchor="b">
            <a:noAutofit/>
          </a:bodyPr>
          <a:lstStyle>
            <a:lvl1pPr algn="l">
              <a:defRPr sz="3200">
                <a:solidFill>
                  <a:schemeClr val="accent1"/>
                </a:solidFill>
              </a:defRPr>
            </a:lvl1pPr>
          </a:lstStyle>
          <a:p>
            <a:r>
              <a:rPr lang="de-DE"/>
              <a:t>Titelmasterformat durch Klicken bearbeiten</a:t>
            </a:r>
            <a:endParaRPr lang="de-AT" dirty="0"/>
          </a:p>
        </p:txBody>
      </p:sp>
      <p:sp>
        <p:nvSpPr>
          <p:cNvPr id="3" name="Untertitel 2"/>
          <p:cNvSpPr>
            <a:spLocks noGrp="1"/>
          </p:cNvSpPr>
          <p:nvPr>
            <p:ph type="subTitle" idx="1"/>
          </p:nvPr>
        </p:nvSpPr>
        <p:spPr bwMode="black">
          <a:xfrm>
            <a:off x="407987" y="5318144"/>
            <a:ext cx="11376025" cy="631806"/>
          </a:xfrm>
        </p:spPr>
        <p:txBody>
          <a:bodyPr>
            <a:noAutofit/>
          </a:bodyPr>
          <a:lstStyle>
            <a:lvl1pPr marL="0" indent="0" algn="l">
              <a:buNone/>
              <a:defRPr sz="1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cxnSp>
        <p:nvCxnSpPr>
          <p:cNvPr id="8" name="Gerader Verbinder 7"/>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r Verbinder 4"/>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userDrawn="1"/>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94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breit">
    <p:spTree>
      <p:nvGrpSpPr>
        <p:cNvPr id="1" name=""/>
        <p:cNvGrpSpPr/>
        <p:nvPr/>
      </p:nvGrpSpPr>
      <p:grpSpPr>
        <a:xfrm>
          <a:off x="0" y="0"/>
          <a:ext cx="0" cy="0"/>
          <a:chOff x="0" y="0"/>
          <a:chExt cx="0" cy="0"/>
        </a:xfrm>
      </p:grpSpPr>
      <p:sp>
        <p:nvSpPr>
          <p:cNvPr id="3" name="Inhaltsplatzhalter 2"/>
          <p:cNvSpPr>
            <a:spLocks noGrp="1"/>
          </p:cNvSpPr>
          <p:nvPr>
            <p:ph idx="1"/>
          </p:nvPr>
        </p:nvSpPr>
        <p:spPr>
          <a:xfrm>
            <a:off x="407987" y="2276475"/>
            <a:ext cx="11376026" cy="3672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Datumsplatzhalter 6"/>
          <p:cNvSpPr>
            <a:spLocks noGrp="1"/>
          </p:cNvSpPr>
          <p:nvPr>
            <p:ph type="dt" sz="half" idx="10"/>
          </p:nvPr>
        </p:nvSpPr>
        <p:spPr/>
        <p:txBody>
          <a:bodyPr/>
          <a:lstStyle>
            <a:lvl1pPr>
              <a:defRPr sz="1050"/>
            </a:lvl1pPr>
          </a:lstStyle>
          <a:p>
            <a:endParaRPr lang="de-AT" dirty="0"/>
          </a:p>
        </p:txBody>
      </p:sp>
      <p:sp>
        <p:nvSpPr>
          <p:cNvPr id="8" name="Fußzeilenplatzhalter 7"/>
          <p:cNvSpPr>
            <a:spLocks noGrp="1"/>
          </p:cNvSpPr>
          <p:nvPr>
            <p:ph type="ftr" sz="quarter" idx="11"/>
          </p:nvPr>
        </p:nvSpPr>
        <p:spPr/>
        <p:txBody>
          <a:bodyPr/>
          <a:lstStyle/>
          <a:p>
            <a:endParaRPr lang="de-AT" dirty="0"/>
          </a:p>
        </p:txBody>
      </p:sp>
      <p:sp>
        <p:nvSpPr>
          <p:cNvPr id="9" name="Foliennummernplatzhalter 8"/>
          <p:cNvSpPr>
            <a:spLocks noGrp="1"/>
          </p:cNvSpPr>
          <p:nvPr>
            <p:ph type="sldNum" sz="quarter" idx="12"/>
          </p:nvPr>
        </p:nvSpPr>
        <p:spPr/>
        <p:txBody>
          <a:bodyPr/>
          <a:lstStyle/>
          <a:p>
            <a:r>
              <a:rPr lang="de-AT"/>
              <a:t>Seite </a:t>
            </a:r>
            <a:fld id="{05A5AE1F-4813-4D0A-B870-8FB3219A4125}" type="slidenum">
              <a:rPr lang="de-AT" smtClean="0"/>
              <a:pPr/>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403517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schnitts-&#10;überschrift">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407987" y="2199450"/>
            <a:ext cx="11376025" cy="293470"/>
          </a:xfr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sp>
        <p:nvSpPr>
          <p:cNvPr id="9" name="Bildplatzhalter 8"/>
          <p:cNvSpPr>
            <a:spLocks noGrp="1"/>
          </p:cNvSpPr>
          <p:nvPr>
            <p:ph type="pic" sz="quarter" idx="13"/>
          </p:nvPr>
        </p:nvSpPr>
        <p:spPr>
          <a:xfrm>
            <a:off x="0" y="2719551"/>
            <a:ext cx="12204000" cy="4140000"/>
          </a:xfrm>
        </p:spPr>
        <p:txBody>
          <a:bodyPr/>
          <a:lstStyle>
            <a:lvl1pPr marL="0" indent="0">
              <a:buNone/>
              <a:defRPr/>
            </a:lvl1pPr>
          </a:lstStyle>
          <a:p>
            <a:r>
              <a:rPr lang="de-DE"/>
              <a:t>Bild durch Klicken auf Symbol hinzufügen</a:t>
            </a:r>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322661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bschnittsüber-  schrift ohne Bild">
    <p:spTree>
      <p:nvGrpSpPr>
        <p:cNvPr id="1" name=""/>
        <p:cNvGrpSpPr/>
        <p:nvPr/>
      </p:nvGrpSpPr>
      <p:grpSpPr>
        <a:xfrm>
          <a:off x="0" y="0"/>
          <a:ext cx="0" cy="0"/>
          <a:chOff x="0" y="0"/>
          <a:chExt cx="0" cy="0"/>
        </a:xfrm>
      </p:grpSpPr>
      <p:sp>
        <p:nvSpPr>
          <p:cNvPr id="2" name="Titel 1"/>
          <p:cNvSpPr>
            <a:spLocks noGrp="1"/>
          </p:cNvSpPr>
          <p:nvPr>
            <p:ph type="ctrTitle"/>
          </p:nvPr>
        </p:nvSpPr>
        <p:spPr bwMode="black">
          <a:xfrm>
            <a:off x="407988" y="3840480"/>
            <a:ext cx="11376024" cy="1372169"/>
          </a:xfrm>
        </p:spPr>
        <p:txBody>
          <a:bodyPr anchor="b">
            <a:noAutofit/>
          </a:bodyPr>
          <a:lstStyle>
            <a:lvl1pPr algn="l">
              <a:defRPr sz="2800">
                <a:solidFill>
                  <a:schemeClr val="accent1"/>
                </a:solidFill>
              </a:defRPr>
            </a:lvl1pPr>
          </a:lstStyle>
          <a:p>
            <a:r>
              <a:rPr lang="de-DE"/>
              <a:t>Titelmasterformat durch Klicken bearbeiten</a:t>
            </a:r>
            <a:endParaRPr lang="de-AT" dirty="0"/>
          </a:p>
        </p:txBody>
      </p:sp>
      <p:sp>
        <p:nvSpPr>
          <p:cNvPr id="3" name="Untertitel 2"/>
          <p:cNvSpPr>
            <a:spLocks noGrp="1"/>
          </p:cNvSpPr>
          <p:nvPr>
            <p:ph type="subTitle" idx="1"/>
          </p:nvPr>
        </p:nvSpPr>
        <p:spPr bwMode="black">
          <a:xfrm>
            <a:off x="407987" y="5318144"/>
            <a:ext cx="11376025" cy="293470"/>
          </a:xfr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cxnSp>
        <p:nvCxnSpPr>
          <p:cNvPr id="8" name="Gerader Verbinder 7"/>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r Verbinder 4"/>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userDrawn="1"/>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80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7988" y="2276475"/>
            <a:ext cx="5543633" cy="3673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240379" y="2276475"/>
            <a:ext cx="5543633" cy="3673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0" name="Datumsplatzhalter 9"/>
          <p:cNvSpPr>
            <a:spLocks noGrp="1"/>
          </p:cNvSpPr>
          <p:nvPr>
            <p:ph type="dt" sz="half" idx="10"/>
          </p:nvPr>
        </p:nvSpPr>
        <p:spPr/>
        <p:txBody>
          <a:bodyPr/>
          <a:lstStyle/>
          <a:p>
            <a:endParaRPr lang="de-AT" dirty="0"/>
          </a:p>
        </p:txBody>
      </p:sp>
      <p:sp>
        <p:nvSpPr>
          <p:cNvPr id="11" name="Fußzeilenplatzhalter 10"/>
          <p:cNvSpPr>
            <a:spLocks noGrp="1"/>
          </p:cNvSpPr>
          <p:nvPr>
            <p:ph type="ftr" sz="quarter" idx="11"/>
          </p:nvPr>
        </p:nvSpPr>
        <p:spPr/>
        <p:txBody>
          <a:bodyPr/>
          <a:lstStyle/>
          <a:p>
            <a:endParaRPr lang="de-AT" dirty="0"/>
          </a:p>
        </p:txBody>
      </p:sp>
      <p:sp>
        <p:nvSpPr>
          <p:cNvPr id="12" name="Foliennummernplatzhalter 11"/>
          <p:cNvSpPr>
            <a:spLocks noGrp="1"/>
          </p:cNvSpPr>
          <p:nvPr>
            <p:ph type="sldNum" sz="quarter" idx="12"/>
          </p:nvPr>
        </p:nvSpPr>
        <p:spPr/>
        <p:txBody>
          <a:bodyPr/>
          <a:lstStyle/>
          <a:p>
            <a:r>
              <a:rPr lang="de-AT"/>
              <a:t>Seite </a:t>
            </a:r>
            <a:fld id="{05A5AE1F-4813-4D0A-B870-8FB3219A4125}" type="slidenum">
              <a:rPr lang="de-AT" smtClean="0"/>
              <a:pPr/>
              <a:t>‹Nr.›</a:t>
            </a:fld>
            <a:endParaRPr lang="de-AT" dirty="0"/>
          </a:p>
        </p:txBody>
      </p:sp>
      <p:sp>
        <p:nvSpPr>
          <p:cNvPr id="5" name="Titel 4"/>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3574114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00753" y="2276475"/>
            <a:ext cx="5550868" cy="729372"/>
          </a:xfrm>
        </p:spPr>
        <p:txBody>
          <a:bodyPr anchor="b"/>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00754" y="3185234"/>
            <a:ext cx="5550867" cy="2772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Textplatzhalter 4"/>
          <p:cNvSpPr>
            <a:spLocks noGrp="1"/>
          </p:cNvSpPr>
          <p:nvPr>
            <p:ph type="body" sz="quarter" idx="3"/>
          </p:nvPr>
        </p:nvSpPr>
        <p:spPr>
          <a:xfrm>
            <a:off x="6240378" y="2276475"/>
            <a:ext cx="5543633" cy="729372"/>
          </a:xfrm>
        </p:spPr>
        <p:txBody>
          <a:bodyPr anchor="b"/>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240378" y="3185234"/>
            <a:ext cx="5543634" cy="2772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2" name="Datumsplatzhalter 11"/>
          <p:cNvSpPr>
            <a:spLocks noGrp="1"/>
          </p:cNvSpPr>
          <p:nvPr>
            <p:ph type="dt" sz="half" idx="10"/>
          </p:nvPr>
        </p:nvSpPr>
        <p:spPr/>
        <p:txBody>
          <a:bodyPr/>
          <a:lstStyle/>
          <a:p>
            <a:endParaRPr lang="de-AT" dirty="0"/>
          </a:p>
        </p:txBody>
      </p:sp>
      <p:sp>
        <p:nvSpPr>
          <p:cNvPr id="13" name="Fußzeilenplatzhalter 12"/>
          <p:cNvSpPr>
            <a:spLocks noGrp="1"/>
          </p:cNvSpPr>
          <p:nvPr>
            <p:ph type="ftr" sz="quarter" idx="11"/>
          </p:nvPr>
        </p:nvSpPr>
        <p:spPr/>
        <p:txBody>
          <a:bodyPr/>
          <a:lstStyle/>
          <a:p>
            <a:endParaRPr lang="de-AT" dirty="0"/>
          </a:p>
        </p:txBody>
      </p:sp>
      <p:sp>
        <p:nvSpPr>
          <p:cNvPr id="14" name="Foliennummernplatzhalter 13"/>
          <p:cNvSpPr>
            <a:spLocks noGrp="1"/>
          </p:cNvSpPr>
          <p:nvPr>
            <p:ph type="sldNum" sz="quarter" idx="12"/>
          </p:nvPr>
        </p:nvSpPr>
        <p:spPr/>
        <p:txBody>
          <a:bodyPr/>
          <a:lstStyle/>
          <a:p>
            <a:r>
              <a:rPr lang="de-AT"/>
              <a:t>Seite </a:t>
            </a:r>
            <a:fld id="{05A5AE1F-4813-4D0A-B870-8FB3219A4125}" type="slidenum">
              <a:rPr lang="de-AT" smtClean="0"/>
              <a:pPr/>
              <a:t>‹Nr.›</a:t>
            </a:fld>
            <a:endParaRPr lang="de-AT" dirty="0"/>
          </a:p>
        </p:txBody>
      </p:sp>
      <p:sp>
        <p:nvSpPr>
          <p:cNvPr id="7" name="Titel 6"/>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428111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Zwei Inhalte Text klein">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7988" y="2276475"/>
            <a:ext cx="5688000" cy="3433661"/>
          </a:xfrm>
        </p:spPr>
        <p:txBody>
          <a:bodyPr>
            <a:noAutofit/>
          </a:bodyPr>
          <a:lstStyle>
            <a:lvl1pPr>
              <a:defRPr sz="1800">
                <a:latin typeface="Calibri" panose="020F0502020204030204" pitchFamily="34" charset="0"/>
              </a:defRPr>
            </a:lvl1pPr>
            <a:lvl2pPr>
              <a:defRPr sz="1800">
                <a:latin typeface="Calibri" panose="020F0502020204030204" pitchFamily="34" charset="0"/>
              </a:defRPr>
            </a:lvl2pPr>
            <a:lvl3pPr>
              <a:defRPr sz="18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384759" y="2276475"/>
            <a:ext cx="5399254" cy="3433661"/>
          </a:xfrm>
        </p:spPr>
        <p:txBody>
          <a:bodyPr>
            <a:noAutofit/>
          </a:bodyPr>
          <a:lstStyle>
            <a:lvl1pPr>
              <a:defRPr sz="1800">
                <a:latin typeface="Calibri" panose="020F0502020204030204" pitchFamily="34" charset="0"/>
              </a:defRPr>
            </a:lvl1pPr>
            <a:lvl2pPr>
              <a:defRPr sz="1800">
                <a:latin typeface="Calibri" panose="020F0502020204030204" pitchFamily="34" charset="0"/>
              </a:defRPr>
            </a:lvl2pPr>
            <a:lvl3pPr>
              <a:defRPr sz="18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1" name="Datumsplatzhalter 10"/>
          <p:cNvSpPr>
            <a:spLocks noGrp="1"/>
          </p:cNvSpPr>
          <p:nvPr>
            <p:ph type="dt" sz="half" idx="10"/>
          </p:nvPr>
        </p:nvSpPr>
        <p:spPr/>
        <p:txBody>
          <a:bodyPr/>
          <a:lstStyle/>
          <a:p>
            <a:endParaRPr lang="de-AT" dirty="0"/>
          </a:p>
        </p:txBody>
      </p:sp>
      <p:sp>
        <p:nvSpPr>
          <p:cNvPr id="12" name="Fußzeilenplatzhalter 11"/>
          <p:cNvSpPr>
            <a:spLocks noGrp="1"/>
          </p:cNvSpPr>
          <p:nvPr>
            <p:ph type="ftr" sz="quarter" idx="11"/>
          </p:nvPr>
        </p:nvSpPr>
        <p:spPr/>
        <p:txBody>
          <a:bodyPr/>
          <a:lstStyle/>
          <a:p>
            <a:endParaRPr lang="de-AT" dirty="0"/>
          </a:p>
        </p:txBody>
      </p:sp>
      <p:sp>
        <p:nvSpPr>
          <p:cNvPr id="13" name="Foliennummernplatzhalter 12"/>
          <p:cNvSpPr>
            <a:spLocks noGrp="1"/>
          </p:cNvSpPr>
          <p:nvPr>
            <p:ph type="sldNum" sz="quarter" idx="12"/>
          </p:nvPr>
        </p:nvSpPr>
        <p:spPr/>
        <p:txBody>
          <a:bodyPr/>
          <a:lstStyle/>
          <a:p>
            <a:r>
              <a:rPr lang="de-AT"/>
              <a:t>Seite </a:t>
            </a:r>
            <a:fld id="{05A5AE1F-4813-4D0A-B870-8FB3219A4125}" type="slidenum">
              <a:rPr lang="de-AT" smtClean="0"/>
              <a:pPr/>
              <a:t>‹Nr.›</a:t>
            </a:fld>
            <a:endParaRPr lang="de-AT" dirty="0"/>
          </a:p>
        </p:txBody>
      </p:sp>
      <p:sp>
        <p:nvSpPr>
          <p:cNvPr id="5" name="Titel 4"/>
          <p:cNvSpPr>
            <a:spLocks noGrp="1"/>
          </p:cNvSpPr>
          <p:nvPr>
            <p:ph type="title"/>
          </p:nvPr>
        </p:nvSpPr>
        <p:spPr/>
        <p:txBody>
          <a:bodyPr/>
          <a:lstStyle/>
          <a:p>
            <a:r>
              <a:rPr lang="de-DE"/>
              <a:t>Titelmasterformat durch Klicken bearbeiten</a:t>
            </a:r>
            <a:endParaRPr lang="de-AT" dirty="0"/>
          </a:p>
        </p:txBody>
      </p:sp>
      <p:sp>
        <p:nvSpPr>
          <p:cNvPr id="9"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0" name="Textplatzhalter 2"/>
          <p:cNvSpPr>
            <a:spLocks noGrp="1"/>
          </p:cNvSpPr>
          <p:nvPr>
            <p:ph type="body" sz="quarter" idx="20" hasCustomPrompt="1"/>
          </p:nvPr>
        </p:nvSpPr>
        <p:spPr>
          <a:xfrm>
            <a:off x="6384759"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Tree>
    <p:extLst>
      <p:ext uri="{BB962C8B-B14F-4D97-AF65-F5344CB8AC3E}">
        <p14:creationId xmlns:p14="http://schemas.microsoft.com/office/powerpoint/2010/main" val="425478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07987" y="1332186"/>
            <a:ext cx="8532813" cy="820064"/>
          </a:xfrm>
          <a:prstGeom prst="rect">
            <a:avLst/>
          </a:prstGeom>
        </p:spPr>
        <p:txBody>
          <a:bodyPr vert="horz" lIns="0" tIns="0" rIns="0" bIns="0" rtlCol="0" anchor="b" anchorCtr="0">
            <a:noAutofit/>
          </a:bodyPr>
          <a:lstStyle/>
          <a:p>
            <a:r>
              <a:rPr lang="de-AT" dirty="0"/>
              <a:t>Titelmasterformat durch Klicken bearbeiten</a:t>
            </a:r>
          </a:p>
        </p:txBody>
      </p:sp>
      <p:sp>
        <p:nvSpPr>
          <p:cNvPr id="3" name="Textplatzhalter 2"/>
          <p:cNvSpPr>
            <a:spLocks noGrp="1"/>
          </p:cNvSpPr>
          <p:nvPr>
            <p:ph type="body" idx="1"/>
          </p:nvPr>
        </p:nvSpPr>
        <p:spPr>
          <a:xfrm>
            <a:off x="407987" y="2276475"/>
            <a:ext cx="8532813" cy="3673475"/>
          </a:xfrm>
          <a:prstGeom prst="rect">
            <a:avLst/>
          </a:prstGeom>
        </p:spPr>
        <p:txBody>
          <a:bodyPr vert="horz" lIns="0" tIns="0" rIns="0" bIns="0" rtlCol="0">
            <a:noAutofit/>
          </a:body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2"/>
          </p:nvPr>
        </p:nvSpPr>
        <p:spPr>
          <a:xfrm>
            <a:off x="407989" y="6422400"/>
            <a:ext cx="720000" cy="365125"/>
          </a:xfrm>
          <a:prstGeom prst="rect">
            <a:avLst/>
          </a:prstGeom>
        </p:spPr>
        <p:txBody>
          <a:bodyPr vert="horz" lIns="0" tIns="0" rIns="0" bIns="0" rtlCol="0" anchor="t" anchorCtr="0"/>
          <a:lstStyle>
            <a:lvl1pPr algn="l">
              <a:defRPr sz="1050">
                <a:solidFill>
                  <a:schemeClr val="tx1"/>
                </a:solidFill>
              </a:defRPr>
            </a:lvl1pPr>
          </a:lstStyle>
          <a:p>
            <a:endParaRPr lang="de-AT" dirty="0"/>
          </a:p>
        </p:txBody>
      </p:sp>
      <p:sp>
        <p:nvSpPr>
          <p:cNvPr id="5" name="Fußzeilenplatzhalter 4"/>
          <p:cNvSpPr>
            <a:spLocks noGrp="1"/>
          </p:cNvSpPr>
          <p:nvPr>
            <p:ph type="ftr" sz="quarter" idx="3"/>
          </p:nvPr>
        </p:nvSpPr>
        <p:spPr>
          <a:xfrm>
            <a:off x="1139614" y="6422400"/>
            <a:ext cx="7801186" cy="365125"/>
          </a:xfrm>
          <a:prstGeom prst="rect">
            <a:avLst/>
          </a:prstGeom>
        </p:spPr>
        <p:txBody>
          <a:bodyPr vert="horz" lIns="0" tIns="0" rIns="0" bIns="0" rtlCol="0" anchor="t" anchorCtr="0"/>
          <a:lstStyle>
            <a:lvl1pPr algn="l">
              <a:defRPr sz="1050">
                <a:solidFill>
                  <a:schemeClr val="tx1"/>
                </a:solidFill>
              </a:defRPr>
            </a:lvl1pPr>
          </a:lstStyle>
          <a:p>
            <a:endParaRPr lang="de-AT" dirty="0"/>
          </a:p>
        </p:txBody>
      </p:sp>
      <p:sp>
        <p:nvSpPr>
          <p:cNvPr id="6" name="Foliennummernplatzhalter 5"/>
          <p:cNvSpPr>
            <a:spLocks noGrp="1"/>
          </p:cNvSpPr>
          <p:nvPr>
            <p:ph type="sldNum" sz="quarter" idx="4"/>
          </p:nvPr>
        </p:nvSpPr>
        <p:spPr>
          <a:xfrm>
            <a:off x="10956013" y="6422400"/>
            <a:ext cx="828000" cy="365125"/>
          </a:xfrm>
          <a:prstGeom prst="rect">
            <a:avLst/>
          </a:prstGeom>
        </p:spPr>
        <p:txBody>
          <a:bodyPr vert="horz" lIns="0" tIns="0" rIns="0" bIns="0" rtlCol="0" anchor="t" anchorCtr="0"/>
          <a:lstStyle>
            <a:lvl1pPr algn="r">
              <a:defRPr sz="1050">
                <a:solidFill>
                  <a:schemeClr val="tx1"/>
                </a:solidFill>
              </a:defRPr>
            </a:lvl1pPr>
          </a:lstStyle>
          <a:p>
            <a:r>
              <a:rPr lang="de-AT"/>
              <a:t>Seite </a:t>
            </a:r>
            <a:fld id="{05A5AE1F-4813-4D0A-B870-8FB3219A4125}" type="slidenum">
              <a:rPr lang="de-AT" smtClean="0"/>
              <a:pPr/>
              <a:t>‹Nr.›</a:t>
            </a:fld>
            <a:endParaRPr lang="de-AT" dirty="0"/>
          </a:p>
        </p:txBody>
      </p:sp>
      <p:cxnSp>
        <p:nvCxnSpPr>
          <p:cNvPr id="11" name="Gerader Verbinder 10"/>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bwMode="black">
          <a:xfrm>
            <a:off x="407987" y="404813"/>
            <a:ext cx="2246381" cy="612649"/>
          </a:xfrm>
          <a:prstGeom prst="rect">
            <a:avLst/>
          </a:prstGeom>
        </p:spPr>
      </p:pic>
      <p:cxnSp>
        <p:nvCxnSpPr>
          <p:cNvPr id="10" name="Gerader Verbinder 9"/>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2067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182563" indent="-182563" algn="l" defTabSz="914400" rtl="0" eaLnBrk="1" latinLnBrk="0" hangingPunct="1">
        <a:lnSpc>
          <a:spcPct val="95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61950" indent="-179388" algn="l" defTabSz="914400" rtl="0" eaLnBrk="1" latinLnBrk="0" hangingPunct="1">
        <a:lnSpc>
          <a:spcPct val="95000"/>
        </a:lnSpc>
        <a:spcBef>
          <a:spcPts val="500"/>
        </a:spcBef>
        <a:buSzPct val="100000"/>
        <a:buFont typeface="Calibri" panose="020F0502020204030204" pitchFamily="34" charset="0"/>
        <a:buChar char="◦"/>
        <a:defRPr sz="2200" kern="1200">
          <a:solidFill>
            <a:schemeClr val="tx1"/>
          </a:solidFill>
          <a:latin typeface="+mn-lt"/>
          <a:ea typeface="+mn-ea"/>
          <a:cs typeface="+mn-cs"/>
        </a:defRPr>
      </a:lvl2pPr>
      <a:lvl3pPr marL="539750" indent="-184150"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3pPr>
      <a:lvl4pPr marL="722313" indent="-182563" algn="l" defTabSz="914400" rtl="0" eaLnBrk="1" latinLnBrk="0" hangingPunct="1">
        <a:lnSpc>
          <a:spcPct val="95000"/>
        </a:lnSpc>
        <a:spcBef>
          <a:spcPts val="500"/>
        </a:spcBef>
        <a:buFont typeface="Arial" panose="020B0604020202020204" pitchFamily="34" charset="0"/>
        <a:buChar char="•"/>
        <a:defRPr sz="2000" kern="1200">
          <a:solidFill>
            <a:schemeClr val="tx1"/>
          </a:solidFill>
          <a:latin typeface="+mn-lt"/>
          <a:ea typeface="+mn-ea"/>
          <a:cs typeface="+mn-cs"/>
        </a:defRPr>
      </a:lvl4pPr>
      <a:lvl5pPr marL="895350" indent="-173038"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6" pos="3840" userDrawn="1">
          <p15:clr>
            <a:srgbClr val="F26B43"/>
          </p15:clr>
        </p15:guide>
        <p15:guide id="27" orient="horz" pos="2160" userDrawn="1">
          <p15:clr>
            <a:srgbClr val="F26B43"/>
          </p15:clr>
        </p15:guide>
        <p15:guide id="28" pos="257" userDrawn="1">
          <p15:clr>
            <a:srgbClr val="F26B43"/>
          </p15:clr>
        </p15:guide>
        <p15:guide id="29" pos="7423" userDrawn="1">
          <p15:clr>
            <a:srgbClr val="F26B43"/>
          </p15:clr>
        </p15:guide>
        <p15:guide id="30" orient="horz" pos="255" userDrawn="1">
          <p15:clr>
            <a:srgbClr val="F26B43"/>
          </p15:clr>
        </p15:guide>
        <p15:guide id="31" orient="horz" pos="1434" userDrawn="1">
          <p15:clr>
            <a:srgbClr val="F26B43"/>
          </p15:clr>
        </p15:guide>
        <p15:guide id="32" orient="horz" pos="3884" userDrawn="1">
          <p15:clr>
            <a:srgbClr val="F26B43"/>
          </p15:clr>
        </p15:guide>
        <p15:guide id="33" pos="5632" userDrawn="1">
          <p15:clr>
            <a:srgbClr val="F26B43"/>
          </p15:clr>
        </p15:guide>
        <p15:guide id="34" orient="horz" pos="1366" userDrawn="1">
          <p15:clr>
            <a:srgbClr val="F26B43"/>
          </p15:clr>
        </p15:guide>
        <p15:guide id="35" orient="horz" pos="3748" userDrawn="1">
          <p15:clr>
            <a:srgbClr val="F26B43"/>
          </p15:clr>
        </p15:guide>
        <p15:guide id="36" orient="horz" pos="879" userDrawn="1">
          <p15:clr>
            <a:srgbClr val="F26B43"/>
          </p15:clr>
        </p15:guide>
        <p15:guide id="37" orient="horz" pos="8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janinaloh.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eministcurrent.com/2017/06/02/interview-kathleen-richardson-makes-case-sex-robo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janinaloh.de/" TargetMode="External"/><Relationship Id="rId4" Type="http://schemas.openxmlformats.org/officeDocument/2006/relationships/hyperlink" Target="mailto:mail@janinaloh.d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ze.tt/mit-sexrobotern-vergewaltigungen-nachspielen-bedrohung-oder-schutz-fuer-frau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janinaloh.de/" TargetMode="External"/><Relationship Id="rId4" Type="http://schemas.openxmlformats.org/officeDocument/2006/relationships/hyperlink" Target="mailto:mail@janinaloh.d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janinaloh.de/" TargetMode="External"/><Relationship Id="rId3" Type="http://schemas.openxmlformats.org/officeDocument/2006/relationships/image" Target="../media/image5.jpg"/><Relationship Id="rId7" Type="http://schemas.openxmlformats.org/officeDocument/2006/relationships/hyperlink" Target="mailto:mail@janinaloh.d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janinaloh.de/" TargetMode="External"/><Relationship Id="rId4" Type="http://schemas.openxmlformats.org/officeDocument/2006/relationships/hyperlink" Target="mailto:mail@janinaloh.d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mail@janinaloh.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janinaloh.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407988" y="1549666"/>
            <a:ext cx="11376024" cy="632425"/>
          </a:xfrm>
        </p:spPr>
        <p:txBody>
          <a:bodyPr/>
          <a:lstStyle/>
          <a:p>
            <a:r>
              <a:rPr lang="de-AT" cap="small" dirty="0"/>
              <a:t>Are Sex Robots a Feminist Technology?</a:t>
            </a:r>
          </a:p>
        </p:txBody>
      </p:sp>
      <p:sp>
        <p:nvSpPr>
          <p:cNvPr id="4" name="Untertitel 3"/>
          <p:cNvSpPr>
            <a:spLocks noGrp="1"/>
          </p:cNvSpPr>
          <p:nvPr>
            <p:ph type="subTitle" idx="1"/>
          </p:nvPr>
        </p:nvSpPr>
        <p:spPr/>
        <p:txBody>
          <a:bodyPr/>
          <a:lstStyle/>
          <a:p>
            <a:r>
              <a:rPr lang="de-AT" sz="2800" cap="small" dirty="0"/>
              <a:t>A Critical-Posthumanist Alternative</a:t>
            </a:r>
          </a:p>
        </p:txBody>
      </p:sp>
      <p:sp>
        <p:nvSpPr>
          <p:cNvPr id="5" name="Rechteck 4"/>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pic>
        <p:nvPicPr>
          <p:cNvPr id="7" name="Bildplatzhalter 6"/>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98" t="15344" r="-98" b="62040"/>
          <a:stretch/>
        </p:blipFill>
        <p:spPr>
          <a:xfrm>
            <a:off x="0" y="2721935"/>
            <a:ext cx="12204000" cy="4163280"/>
          </a:xfrm>
        </p:spPr>
      </p:pic>
      <p:sp>
        <p:nvSpPr>
          <p:cNvPr id="10" name="Textfeld 9"/>
          <p:cNvSpPr txBox="1"/>
          <p:nvPr/>
        </p:nvSpPr>
        <p:spPr>
          <a:xfrm>
            <a:off x="6749593" y="2833083"/>
            <a:ext cx="5442408" cy="900246"/>
          </a:xfrm>
          <a:prstGeom prst="rect">
            <a:avLst/>
          </a:prstGeom>
          <a:noFill/>
        </p:spPr>
        <p:txBody>
          <a:bodyPr wrap="square" rtlCol="0">
            <a:spAutoFit/>
          </a:bodyPr>
          <a:lstStyle/>
          <a:p>
            <a:r>
              <a:rPr lang="de-DE" i="1" dirty="0"/>
              <a:t>Women in Engineering</a:t>
            </a:r>
            <a:r>
              <a:rPr lang="de-DE" sz="1800" i="1" dirty="0"/>
              <a:t> </a:t>
            </a:r>
          </a:p>
          <a:p>
            <a:r>
              <a:rPr lang="de-DE" sz="1750" dirty="0"/>
              <a:t>IEEE EDUCON – Global Engineering Education Conference</a:t>
            </a:r>
          </a:p>
          <a:p>
            <a:r>
              <a:rPr lang="de-DE" sz="1750" dirty="0"/>
              <a:t>April 21, 2021</a:t>
            </a:r>
          </a:p>
        </p:txBody>
      </p:sp>
    </p:spTree>
    <p:extLst>
      <p:ext uri="{BB962C8B-B14F-4D97-AF65-F5344CB8AC3E}">
        <p14:creationId xmlns:p14="http://schemas.microsoft.com/office/powerpoint/2010/main" val="196355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10956013" y="6422400"/>
            <a:ext cx="828000" cy="365125"/>
          </a:xfrm>
        </p:spPr>
        <p:txBody>
          <a:bodyPr/>
          <a:lstStyle/>
          <a:p>
            <a:r>
              <a:rPr lang="de-AT" dirty="0"/>
              <a:t>Seite </a:t>
            </a:r>
            <a:fld id="{05A5AE1F-4813-4D0A-B870-8FB3219A4125}" type="slidenum">
              <a:rPr lang="de-AT" smtClean="0"/>
              <a:pPr/>
              <a:t>10</a:t>
            </a:fld>
            <a:r>
              <a:rPr lang="de-AT" dirty="0"/>
              <a:t>/20</a:t>
            </a:r>
          </a:p>
        </p:txBody>
      </p:sp>
      <p:sp>
        <p:nvSpPr>
          <p:cNvPr id="12" name="Titel 1">
            <a:extLst>
              <a:ext uri="{FF2B5EF4-FFF2-40B4-BE49-F238E27FC236}">
                <a16:creationId xmlns:a16="http://schemas.microsoft.com/office/drawing/2014/main" id="{9DF72D22-F155-45CC-9283-A900B39C7633}"/>
              </a:ext>
            </a:extLst>
          </p:cNvPr>
          <p:cNvSpPr>
            <a:spLocks noGrp="1"/>
          </p:cNvSpPr>
          <p:nvPr>
            <p:ph type="title"/>
          </p:nvPr>
        </p:nvSpPr>
        <p:spPr>
          <a:xfrm>
            <a:off x="331786" y="1318332"/>
            <a:ext cx="11750857" cy="820064"/>
          </a:xfrm>
        </p:spPr>
        <p:txBody>
          <a:bodyPr/>
          <a:lstStyle/>
          <a:p>
            <a:r>
              <a:rPr lang="de-DE" sz="2900" cap="small" dirty="0"/>
              <a:t>3. Sex Robots – Traditional Feminist </a:t>
            </a:r>
            <a:r>
              <a:rPr lang="de-DE" sz="2900" cap="small" dirty="0" err="1"/>
              <a:t>Perspectives</a:t>
            </a:r>
            <a:endParaRPr lang="de-DE" sz="2900" cap="small" dirty="0"/>
          </a:p>
        </p:txBody>
      </p:sp>
      <p:pic>
        <p:nvPicPr>
          <p:cNvPr id="14" name="Picture 2" descr="Bildergebnis für sexrobotik">
            <a:extLst>
              <a:ext uri="{FF2B5EF4-FFF2-40B4-BE49-F238E27FC236}">
                <a16:creationId xmlns:a16="http://schemas.microsoft.com/office/drawing/2014/main" id="{A5AA23DD-13DA-428D-BDBC-2FE209702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343" y="0"/>
            <a:ext cx="3893657" cy="2558287"/>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a:extLst>
              <a:ext uri="{FF2B5EF4-FFF2-40B4-BE49-F238E27FC236}">
                <a16:creationId xmlns:a16="http://schemas.microsoft.com/office/drawing/2014/main" id="{C73A74C8-97C7-4E3D-987B-D90804E87698}"/>
              </a:ext>
            </a:extLst>
          </p:cNvPr>
          <p:cNvSpPr txBox="1"/>
          <p:nvPr/>
        </p:nvSpPr>
        <p:spPr>
          <a:xfrm>
            <a:off x="331787" y="2594464"/>
            <a:ext cx="11352214" cy="3570208"/>
          </a:xfrm>
          <a:prstGeom prst="rect">
            <a:avLst/>
          </a:prstGeom>
          <a:noFill/>
        </p:spPr>
        <p:txBody>
          <a:bodyPr wrap="square" rtlCol="0">
            <a:spAutoFit/>
          </a:bodyPr>
          <a:lstStyle/>
          <a:p>
            <a:pPr marL="342900" indent="-342900">
              <a:spcAft>
                <a:spcPts val="600"/>
              </a:spcAft>
              <a:buFont typeface="Courier New" panose="02070309020205020404" pitchFamily="49" charset="0"/>
              <a:buChar char="o"/>
            </a:pPr>
            <a:r>
              <a:rPr lang="en-US" dirty="0" err="1">
                <a:solidFill>
                  <a:srgbClr val="0070C0"/>
                </a:solidFill>
              </a:rPr>
              <a:t>TrueCompanion</a:t>
            </a:r>
            <a:r>
              <a:rPr lang="en-US" dirty="0"/>
              <a:t> roboticist Douglas Hines launched the world's first sex robot, </a:t>
            </a:r>
            <a:r>
              <a:rPr lang="en-US" i="1" dirty="0" err="1">
                <a:solidFill>
                  <a:srgbClr val="0070C0"/>
                </a:solidFill>
              </a:rPr>
              <a:t>Roxxxy</a:t>
            </a:r>
            <a:r>
              <a:rPr lang="en-US" dirty="0"/>
              <a:t> (or </a:t>
            </a:r>
            <a:r>
              <a:rPr lang="en-US" i="1" dirty="0" err="1"/>
              <a:t>RoxxxyGold</a:t>
            </a:r>
            <a:r>
              <a:rPr lang="en-US" dirty="0"/>
              <a:t>), in 2010. Although </a:t>
            </a:r>
            <a:r>
              <a:rPr lang="en-US" i="1" dirty="0" err="1"/>
              <a:t>Roxxxy</a:t>
            </a:r>
            <a:r>
              <a:rPr lang="en-US" dirty="0"/>
              <a:t> should be able to develop her own personality (or as many different roles as desired) through interaction with her users, she can also be given one of the five pre-programmed characters of one's choice: Wild Wendy, S&amp;M Susan, Mature Martha, Frigid Farah and Young Yoko.</a:t>
            </a:r>
            <a:r>
              <a:rPr lang="de-DE" dirty="0"/>
              <a:t> </a:t>
            </a:r>
            <a:r>
              <a:rPr lang="en-US" dirty="0"/>
              <a:t>Her current price is just under $10,000</a:t>
            </a:r>
            <a:r>
              <a:rPr lang="de-DE" dirty="0"/>
              <a:t>. </a:t>
            </a:r>
            <a:r>
              <a:rPr lang="en-US" dirty="0"/>
              <a:t>Officially, there is a male variant, </a:t>
            </a:r>
            <a:r>
              <a:rPr lang="en-US" i="1" dirty="0"/>
              <a:t>Rocky</a:t>
            </a:r>
            <a:r>
              <a:rPr lang="en-US" dirty="0"/>
              <a:t>, about which, however, almost no information is provided on the </a:t>
            </a:r>
            <a:r>
              <a:rPr lang="en-US" dirty="0" err="1"/>
              <a:t>TrueCompanion</a:t>
            </a:r>
            <a:r>
              <a:rPr lang="en-US" dirty="0"/>
              <a:t> homepage.</a:t>
            </a:r>
          </a:p>
          <a:p>
            <a:pPr marL="342900" indent="-342900">
              <a:spcAft>
                <a:spcPts val="600"/>
              </a:spcAft>
              <a:buFont typeface="Courier New" panose="02070309020205020404" pitchFamily="49" charset="0"/>
              <a:buChar char="o"/>
            </a:pPr>
            <a:r>
              <a:rPr lang="en-US" dirty="0">
                <a:solidFill>
                  <a:srgbClr val="0070C0"/>
                </a:solidFill>
              </a:rPr>
              <a:t>RealDoll’s</a:t>
            </a:r>
            <a:r>
              <a:rPr lang="en-US" dirty="0"/>
              <a:t> sex robot </a:t>
            </a:r>
            <a:r>
              <a:rPr lang="en-US" i="1" dirty="0">
                <a:solidFill>
                  <a:srgbClr val="0070C0"/>
                </a:solidFill>
              </a:rPr>
              <a:t>Harmony</a:t>
            </a:r>
            <a:r>
              <a:rPr lang="en-US" dirty="0"/>
              <a:t> is also described as »the perfect companion« that can be adapted to the individual needs of her users in terms of appearance and personality. Also, for </a:t>
            </a:r>
            <a:r>
              <a:rPr lang="en-US" i="1" dirty="0"/>
              <a:t>Harmony</a:t>
            </a:r>
            <a:r>
              <a:rPr lang="en-US" dirty="0"/>
              <a:t> you can choose between ten pre-programmed characters, it costs more than $5,000, and there may also be male as well as transgender versions of this sex robot</a:t>
            </a:r>
            <a:r>
              <a:rPr lang="de-DE" dirty="0"/>
              <a:t>.</a:t>
            </a:r>
          </a:p>
          <a:p>
            <a:pPr marL="342900" indent="-342900">
              <a:spcAft>
                <a:spcPts val="600"/>
              </a:spcAft>
              <a:buFont typeface="Courier New" panose="02070309020205020404" pitchFamily="49" charset="0"/>
              <a:buChar char="o"/>
            </a:pPr>
            <a:r>
              <a:rPr lang="en-US" dirty="0"/>
              <a:t>The sex robot </a:t>
            </a:r>
            <a:r>
              <a:rPr lang="en-US" i="1" dirty="0">
                <a:solidFill>
                  <a:srgbClr val="0070C0"/>
                </a:solidFill>
              </a:rPr>
              <a:t>Samantha</a:t>
            </a:r>
            <a:r>
              <a:rPr lang="en-US" dirty="0"/>
              <a:t>, which has similar features to </a:t>
            </a:r>
            <a:r>
              <a:rPr lang="en-US" i="1" dirty="0" err="1"/>
              <a:t>Roxxxy</a:t>
            </a:r>
            <a:r>
              <a:rPr lang="en-US" dirty="0"/>
              <a:t> and </a:t>
            </a:r>
            <a:r>
              <a:rPr lang="en-US" i="1" dirty="0"/>
              <a:t>Harmony</a:t>
            </a:r>
            <a:r>
              <a:rPr lang="en-US" dirty="0"/>
              <a:t>, was recently given a »moral code« to say »no«. Finally, the sex robot </a:t>
            </a:r>
            <a:r>
              <a:rPr lang="en-US" i="1" dirty="0">
                <a:solidFill>
                  <a:srgbClr val="0070C0"/>
                </a:solidFill>
              </a:rPr>
              <a:t>Kylie</a:t>
            </a:r>
            <a:r>
              <a:rPr lang="en-US" dirty="0"/>
              <a:t>, also known as </a:t>
            </a:r>
            <a:r>
              <a:rPr lang="en-US" i="1" dirty="0"/>
              <a:t>Cow Kylie</a:t>
            </a:r>
            <a:r>
              <a:rPr lang="en-US" dirty="0"/>
              <a:t> due to her oversized breasts, should be mentioned</a:t>
            </a:r>
            <a:r>
              <a:rPr lang="de-DE" dirty="0"/>
              <a:t>.</a:t>
            </a:r>
            <a:endParaRPr lang="en-US" dirty="0"/>
          </a:p>
        </p:txBody>
      </p:sp>
      <p:sp>
        <p:nvSpPr>
          <p:cNvPr id="8" name="Rechteck 7">
            <a:extLst>
              <a:ext uri="{FF2B5EF4-FFF2-40B4-BE49-F238E27FC236}">
                <a16:creationId xmlns:a16="http://schemas.microsoft.com/office/drawing/2014/main" id="{7690ACD4-3617-4096-BB1C-D3447DD7D57D}"/>
              </a:ext>
            </a:extLst>
          </p:cNvPr>
          <p:cNvSpPr/>
          <p:nvPr/>
        </p:nvSpPr>
        <p:spPr>
          <a:xfrm>
            <a:off x="4769963" y="273522"/>
            <a:ext cx="6498210" cy="923330"/>
          </a:xfrm>
          <a:prstGeom prst="rect">
            <a:avLst/>
          </a:prstGeom>
        </p:spPr>
        <p:txBody>
          <a:bodyPr wrap="square">
            <a:spAutoFit/>
          </a:bodyPr>
          <a:lstStyle/>
          <a:p>
            <a:r>
              <a:rPr lang="de-DE" b="1" dirty="0"/>
              <a:t>Dr. Janina Loh			</a:t>
            </a:r>
          </a:p>
          <a:p>
            <a:r>
              <a:rPr lang="de-DE" dirty="0"/>
              <a:t>University </a:t>
            </a:r>
            <a:r>
              <a:rPr lang="de-DE" dirty="0" err="1"/>
              <a:t>Assistant</a:t>
            </a:r>
            <a:r>
              <a:rPr lang="de-DE" dirty="0"/>
              <a:t> (Post Doc)	</a:t>
            </a:r>
            <a:br>
              <a:rPr lang="de-DE" dirty="0"/>
            </a:br>
            <a:r>
              <a:rPr lang="de-DE" dirty="0"/>
              <a:t>Philosophy </a:t>
            </a:r>
            <a:r>
              <a:rPr lang="de-DE" dirty="0" err="1"/>
              <a:t>of</a:t>
            </a:r>
            <a:r>
              <a:rPr lang="de-DE" dirty="0"/>
              <a:t> Technology and Media </a:t>
            </a:r>
          </a:p>
        </p:txBody>
      </p:sp>
    </p:spTree>
    <p:extLst>
      <p:ext uri="{BB962C8B-B14F-4D97-AF65-F5344CB8AC3E}">
        <p14:creationId xmlns:p14="http://schemas.microsoft.com/office/powerpoint/2010/main" val="20734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86" y="1318332"/>
            <a:ext cx="11750857" cy="820064"/>
          </a:xfrm>
        </p:spPr>
        <p:txBody>
          <a:bodyPr/>
          <a:lstStyle/>
          <a:p>
            <a:r>
              <a:rPr lang="de-DE" sz="2900" cap="small" dirty="0"/>
              <a:t>3. Sex Robots – Traditional Feminist </a:t>
            </a:r>
            <a:r>
              <a:rPr lang="de-DE" sz="2900" cap="small" dirty="0" err="1"/>
              <a:t>Perspectives</a:t>
            </a:r>
            <a:endParaRPr lang="de-DE" sz="2900" cap="small" dirty="0"/>
          </a:p>
        </p:txBody>
      </p:sp>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11</a:t>
            </a:fld>
            <a:r>
              <a:rPr lang="de-AT" dirty="0"/>
              <a:t>/20</a:t>
            </a:r>
          </a:p>
        </p:txBody>
      </p:sp>
      <p:sp>
        <p:nvSpPr>
          <p:cNvPr id="9" name="Textfeld 8">
            <a:extLst>
              <a:ext uri="{FF2B5EF4-FFF2-40B4-BE49-F238E27FC236}">
                <a16:creationId xmlns:a16="http://schemas.microsoft.com/office/drawing/2014/main" id="{02C328A8-1B26-4A6D-9C30-92CB0DB27D88}"/>
              </a:ext>
            </a:extLst>
          </p:cNvPr>
          <p:cNvSpPr txBox="1"/>
          <p:nvPr/>
        </p:nvSpPr>
        <p:spPr>
          <a:xfrm>
            <a:off x="363212" y="2254318"/>
            <a:ext cx="11299878" cy="3908762"/>
          </a:xfrm>
          <a:prstGeom prst="rect">
            <a:avLst/>
          </a:prstGeom>
          <a:noFill/>
        </p:spPr>
        <p:txBody>
          <a:bodyPr wrap="square" rtlCol="0">
            <a:spAutoFit/>
          </a:bodyPr>
          <a:lstStyle/>
          <a:p>
            <a:pPr>
              <a:spcAft>
                <a:spcPts val="600"/>
              </a:spcAft>
            </a:pPr>
            <a:r>
              <a:rPr lang="de-DE" sz="2300" b="1" cap="small" dirty="0">
                <a:solidFill>
                  <a:srgbClr val="0070C0"/>
                </a:solidFill>
              </a:rPr>
              <a:t>Kathleen Richardson – </a:t>
            </a:r>
            <a:r>
              <a:rPr lang="de-DE" sz="2300" b="1" cap="small" dirty="0" err="1">
                <a:solidFill>
                  <a:srgbClr val="0070C0"/>
                </a:solidFill>
              </a:rPr>
              <a:t>Radical</a:t>
            </a:r>
            <a:r>
              <a:rPr lang="de-DE" sz="2300" b="1" cap="small" dirty="0">
                <a:solidFill>
                  <a:srgbClr val="0070C0"/>
                </a:solidFill>
              </a:rPr>
              <a:t> </a:t>
            </a:r>
            <a:r>
              <a:rPr lang="de-DE" sz="2300" b="1" cap="small" dirty="0" err="1">
                <a:solidFill>
                  <a:srgbClr val="0070C0"/>
                </a:solidFill>
              </a:rPr>
              <a:t>Feminism</a:t>
            </a:r>
            <a:r>
              <a:rPr lang="de-DE" sz="2300" b="1" cap="small" dirty="0">
                <a:solidFill>
                  <a:srgbClr val="0070C0"/>
                </a:solidFill>
              </a:rPr>
              <a:t> </a:t>
            </a:r>
          </a:p>
          <a:p>
            <a:pPr marL="457200" indent="-457200">
              <a:spcAft>
                <a:spcPts val="600"/>
              </a:spcAft>
              <a:buFont typeface="Courier New" panose="02070309020205020404" pitchFamily="49" charset="0"/>
              <a:buChar char="o"/>
            </a:pPr>
            <a:r>
              <a:rPr lang="de-DE" sz="2100" dirty="0" err="1"/>
              <a:t>radical</a:t>
            </a:r>
            <a:r>
              <a:rPr lang="de-DE" sz="2100" dirty="0"/>
              <a:t> </a:t>
            </a:r>
            <a:r>
              <a:rPr lang="de-DE" sz="2100" dirty="0" err="1"/>
              <a:t>feminist</a:t>
            </a:r>
            <a:r>
              <a:rPr lang="de-DE" sz="2100" dirty="0"/>
              <a:t> </a:t>
            </a:r>
            <a:r>
              <a:rPr lang="de-DE" sz="2100" dirty="0" err="1"/>
              <a:t>perspective</a:t>
            </a:r>
            <a:endParaRPr lang="de-DE" sz="2100" dirty="0"/>
          </a:p>
          <a:p>
            <a:pPr marL="457200" indent="-457200">
              <a:spcAft>
                <a:spcPts val="600"/>
              </a:spcAft>
              <a:buFont typeface="Courier New" panose="02070309020205020404" pitchFamily="49" charset="0"/>
              <a:buChar char="o"/>
            </a:pPr>
            <a:r>
              <a:rPr lang="de-DE" sz="2100" dirty="0" err="1"/>
              <a:t>makes</a:t>
            </a:r>
            <a:r>
              <a:rPr lang="de-DE" sz="2100" dirty="0"/>
              <a:t> a </a:t>
            </a:r>
            <a:r>
              <a:rPr lang="de-DE" sz="2100" dirty="0" err="1"/>
              <a:t>case</a:t>
            </a:r>
            <a:r>
              <a:rPr lang="de-DE" sz="2100" dirty="0"/>
              <a:t> </a:t>
            </a:r>
            <a:r>
              <a:rPr lang="de-DE" sz="2100" dirty="0" err="1"/>
              <a:t>against</a:t>
            </a:r>
            <a:r>
              <a:rPr lang="de-DE" sz="2100" dirty="0"/>
              <a:t> sex </a:t>
            </a:r>
            <a:r>
              <a:rPr lang="de-DE" sz="2100" dirty="0" err="1"/>
              <a:t>robots</a:t>
            </a:r>
            <a:r>
              <a:rPr lang="de-DE" sz="2100" dirty="0"/>
              <a:t> (e.g. in an interview </a:t>
            </a:r>
            <a:r>
              <a:rPr lang="de-DE" sz="2100" dirty="0" err="1"/>
              <a:t>with</a:t>
            </a:r>
            <a:r>
              <a:rPr lang="de-DE" sz="2100" dirty="0"/>
              <a:t> </a:t>
            </a:r>
            <a:r>
              <a:rPr lang="de-DE" sz="2100" i="1" dirty="0"/>
              <a:t>Feminist </a:t>
            </a:r>
            <a:r>
              <a:rPr lang="de-DE" sz="2100" i="1" dirty="0" err="1"/>
              <a:t>Current</a:t>
            </a:r>
            <a:r>
              <a:rPr lang="de-DE" sz="2100" dirty="0"/>
              <a:t>. URL: </a:t>
            </a:r>
            <a:r>
              <a:rPr lang="de-DE" sz="2100" dirty="0">
                <a:hlinkClick r:id="rId3"/>
              </a:rPr>
              <a:t>http://www.feministcurrent.com/2017/06/02/interview-kathleen-richardson-makes-case-sex-robots/</a:t>
            </a:r>
            <a:r>
              <a:rPr lang="de-DE" sz="2100" dirty="0"/>
              <a:t> [1/12/20]): </a:t>
            </a:r>
            <a:r>
              <a:rPr lang="en-US" sz="2100" dirty="0"/>
              <a:t>»Kathleen Richardson, the director of the </a:t>
            </a:r>
            <a:r>
              <a:rPr lang="en-US" sz="2100" i="1" dirty="0"/>
              <a:t>Campaign Against Sex Robots</a:t>
            </a:r>
            <a:r>
              <a:rPr lang="en-US" sz="2100" dirty="0"/>
              <a:t>, sees sex robots as part of a larger culture of exploitation and objectification that reinforces rape culture and normalizes the sex trade.«</a:t>
            </a:r>
          </a:p>
          <a:p>
            <a:pPr marL="457200" indent="-457200">
              <a:spcAft>
                <a:spcPts val="600"/>
              </a:spcAft>
              <a:buFont typeface="Courier New" panose="02070309020205020404" pitchFamily="49" charset="0"/>
              <a:buChar char="o"/>
            </a:pPr>
            <a:r>
              <a:rPr lang="en-US" sz="2100" dirty="0"/>
              <a:t>»These dolls are created on the backs of women who already exist and an idea about women that already exists. You couldn’t buy into the idea of a doll being your girlfriend or future wife unless there was already an idea in wider society about women as objects. And that is a real, real problem.«</a:t>
            </a:r>
            <a:endParaRPr lang="de-DE" sz="2100" dirty="0"/>
          </a:p>
        </p:txBody>
      </p:sp>
      <p:sp>
        <p:nvSpPr>
          <p:cNvPr id="7" name="Rechteck 6">
            <a:extLst>
              <a:ext uri="{FF2B5EF4-FFF2-40B4-BE49-F238E27FC236}">
                <a16:creationId xmlns:a16="http://schemas.microsoft.com/office/drawing/2014/main" id="{008BC423-A8AE-4492-98DB-88C00C4B119C}"/>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4"/>
              </a:rPr>
              <a:t>mail@janinaloh.de</a:t>
            </a:r>
            <a:r>
              <a:rPr lang="de-DE" dirty="0"/>
              <a:t> 	</a:t>
            </a:r>
            <a:br>
              <a:rPr lang="de-DE" dirty="0"/>
            </a:br>
            <a:r>
              <a:rPr lang="de-DE" dirty="0"/>
              <a:t>Philosophy </a:t>
            </a:r>
            <a:r>
              <a:rPr lang="de-DE" dirty="0" err="1"/>
              <a:t>of</a:t>
            </a:r>
            <a:r>
              <a:rPr lang="de-DE" dirty="0"/>
              <a:t> Technology and Media	</a:t>
            </a:r>
            <a:r>
              <a:rPr lang="de-DE" dirty="0">
                <a:hlinkClick r:id="rId5"/>
              </a:rPr>
              <a:t>https://janinaloh.de/</a:t>
            </a:r>
            <a:r>
              <a:rPr lang="de-DE" dirty="0"/>
              <a:t> </a:t>
            </a:r>
          </a:p>
        </p:txBody>
      </p:sp>
    </p:spTree>
    <p:extLst>
      <p:ext uri="{BB962C8B-B14F-4D97-AF65-F5344CB8AC3E}">
        <p14:creationId xmlns:p14="http://schemas.microsoft.com/office/powerpoint/2010/main" val="460146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12</a:t>
            </a:fld>
            <a:r>
              <a:rPr lang="de-AT" dirty="0"/>
              <a:t>/20</a:t>
            </a:r>
          </a:p>
        </p:txBody>
      </p:sp>
      <p:sp>
        <p:nvSpPr>
          <p:cNvPr id="9" name="Textfeld 8">
            <a:extLst>
              <a:ext uri="{FF2B5EF4-FFF2-40B4-BE49-F238E27FC236}">
                <a16:creationId xmlns:a16="http://schemas.microsoft.com/office/drawing/2014/main" id="{02C328A8-1B26-4A6D-9C30-92CB0DB27D88}"/>
              </a:ext>
            </a:extLst>
          </p:cNvPr>
          <p:cNvSpPr txBox="1"/>
          <p:nvPr/>
        </p:nvSpPr>
        <p:spPr>
          <a:xfrm>
            <a:off x="363211" y="2254318"/>
            <a:ext cx="11740374" cy="3677930"/>
          </a:xfrm>
          <a:prstGeom prst="rect">
            <a:avLst/>
          </a:prstGeom>
          <a:noFill/>
        </p:spPr>
        <p:txBody>
          <a:bodyPr wrap="square" rtlCol="0">
            <a:spAutoFit/>
          </a:bodyPr>
          <a:lstStyle/>
          <a:p>
            <a:pPr>
              <a:spcAft>
                <a:spcPts val="600"/>
              </a:spcAft>
            </a:pPr>
            <a:r>
              <a:rPr lang="de-DE" sz="2400" b="1" cap="small" dirty="0">
                <a:solidFill>
                  <a:srgbClr val="0070C0"/>
                </a:solidFill>
              </a:rPr>
              <a:t>Vanessa de </a:t>
            </a:r>
            <a:r>
              <a:rPr lang="de-DE" sz="2400" b="1" cap="small" dirty="0" err="1">
                <a:solidFill>
                  <a:srgbClr val="0070C0"/>
                </a:solidFill>
              </a:rPr>
              <a:t>Largie</a:t>
            </a:r>
            <a:r>
              <a:rPr lang="de-DE" sz="2400" b="1" cap="small" dirty="0">
                <a:solidFill>
                  <a:srgbClr val="0070C0"/>
                </a:solidFill>
              </a:rPr>
              <a:t> – Liberal </a:t>
            </a:r>
            <a:r>
              <a:rPr lang="de-DE" sz="2400" b="1" cap="small" dirty="0" err="1">
                <a:solidFill>
                  <a:srgbClr val="0070C0"/>
                </a:solidFill>
              </a:rPr>
              <a:t>Feminism</a:t>
            </a:r>
            <a:r>
              <a:rPr lang="de-DE" sz="2400" b="1" cap="small" dirty="0">
                <a:solidFill>
                  <a:srgbClr val="0070C0"/>
                </a:solidFill>
              </a:rPr>
              <a:t> </a:t>
            </a:r>
          </a:p>
          <a:p>
            <a:pPr marL="457200" indent="-457200">
              <a:spcAft>
                <a:spcPts val="600"/>
              </a:spcAft>
              <a:buFont typeface="Courier New" panose="02070309020205020404" pitchFamily="49" charset="0"/>
              <a:buChar char="o"/>
            </a:pPr>
            <a:r>
              <a:rPr lang="de-DE" sz="2200" dirty="0" err="1"/>
              <a:t>provides</a:t>
            </a:r>
            <a:r>
              <a:rPr lang="de-DE" sz="2200" dirty="0"/>
              <a:t> a </a:t>
            </a:r>
            <a:r>
              <a:rPr lang="de-DE" sz="2200" dirty="0" err="1"/>
              <a:t>general</a:t>
            </a:r>
            <a:r>
              <a:rPr lang="de-DE" sz="2200" dirty="0"/>
              <a:t> liberal-feminist </a:t>
            </a:r>
            <a:r>
              <a:rPr lang="de-DE" sz="2200" dirty="0" err="1"/>
              <a:t>argument</a:t>
            </a:r>
            <a:r>
              <a:rPr lang="de-DE" sz="2200" dirty="0"/>
              <a:t> pro sex </a:t>
            </a:r>
            <a:r>
              <a:rPr lang="de-DE" sz="2200" dirty="0" err="1"/>
              <a:t>robots</a:t>
            </a:r>
            <a:r>
              <a:rPr lang="de-DE" sz="2200" dirty="0"/>
              <a:t> such </a:t>
            </a:r>
            <a:r>
              <a:rPr lang="de-DE" sz="2200" dirty="0" err="1"/>
              <a:t>as</a:t>
            </a:r>
            <a:r>
              <a:rPr lang="de-DE" sz="2200" dirty="0"/>
              <a:t>: Sex </a:t>
            </a:r>
            <a:r>
              <a:rPr lang="de-DE" sz="2200" dirty="0" err="1"/>
              <a:t>robots</a:t>
            </a:r>
            <a:r>
              <a:rPr lang="de-DE" sz="2200" dirty="0"/>
              <a:t> </a:t>
            </a:r>
            <a:r>
              <a:rPr lang="de-DE" sz="2200" dirty="0" err="1"/>
              <a:t>give</a:t>
            </a:r>
            <a:r>
              <a:rPr lang="de-DE" sz="2200" dirty="0"/>
              <a:t> </a:t>
            </a:r>
            <a:r>
              <a:rPr lang="de-DE" sz="2200" dirty="0" err="1"/>
              <a:t>women</a:t>
            </a:r>
            <a:r>
              <a:rPr lang="de-DE" sz="2200" dirty="0"/>
              <a:t> </a:t>
            </a:r>
            <a:r>
              <a:rPr lang="de-DE" sz="2200" dirty="0" err="1"/>
              <a:t>new</a:t>
            </a:r>
            <a:r>
              <a:rPr lang="de-DE" sz="2200" dirty="0"/>
              <a:t> </a:t>
            </a:r>
            <a:r>
              <a:rPr lang="de-DE" sz="2200" dirty="0" err="1"/>
              <a:t>choices</a:t>
            </a:r>
            <a:r>
              <a:rPr lang="de-DE" sz="2200" dirty="0"/>
              <a:t> and </a:t>
            </a:r>
            <a:r>
              <a:rPr lang="de-DE" sz="2200" dirty="0" err="1"/>
              <a:t>liberate</a:t>
            </a:r>
            <a:r>
              <a:rPr lang="de-DE" sz="2200" dirty="0"/>
              <a:t> </a:t>
            </a:r>
            <a:r>
              <a:rPr lang="de-DE" sz="2200" dirty="0" err="1"/>
              <a:t>them</a:t>
            </a:r>
            <a:r>
              <a:rPr lang="de-DE" sz="2200" dirty="0"/>
              <a:t> </a:t>
            </a:r>
            <a:r>
              <a:rPr lang="de-DE" sz="2200" dirty="0" err="1"/>
              <a:t>from</a:t>
            </a:r>
            <a:r>
              <a:rPr lang="de-DE" sz="2200" dirty="0"/>
              <a:t> de facto </a:t>
            </a:r>
            <a:r>
              <a:rPr lang="de-DE" sz="2200" dirty="0" err="1"/>
              <a:t>existing</a:t>
            </a:r>
            <a:r>
              <a:rPr lang="de-DE" sz="2200" dirty="0"/>
              <a:t> patriarchal and </a:t>
            </a:r>
            <a:r>
              <a:rPr lang="de-DE" sz="2200" dirty="0" err="1"/>
              <a:t>women</a:t>
            </a:r>
            <a:r>
              <a:rPr lang="de-DE" sz="2200" dirty="0"/>
              <a:t> </a:t>
            </a:r>
            <a:r>
              <a:rPr lang="de-DE" sz="2200" dirty="0" err="1"/>
              <a:t>objectifying</a:t>
            </a:r>
            <a:r>
              <a:rPr lang="de-DE" sz="2200" dirty="0"/>
              <a:t> </a:t>
            </a:r>
            <a:r>
              <a:rPr lang="de-DE" sz="2200" dirty="0" err="1"/>
              <a:t>structures</a:t>
            </a:r>
            <a:r>
              <a:rPr lang="de-DE" sz="2200" dirty="0"/>
              <a:t>. </a:t>
            </a:r>
          </a:p>
          <a:p>
            <a:pPr marL="457200" indent="-457200">
              <a:spcAft>
                <a:spcPts val="600"/>
              </a:spcAft>
              <a:buFont typeface="Courier New" panose="02070309020205020404" pitchFamily="49" charset="0"/>
              <a:buChar char="o"/>
            </a:pPr>
            <a:r>
              <a:rPr lang="de-DE" sz="2200" dirty="0" err="1"/>
              <a:t>Article</a:t>
            </a:r>
            <a:r>
              <a:rPr lang="de-DE" sz="2200" dirty="0"/>
              <a:t> </a:t>
            </a:r>
            <a:r>
              <a:rPr lang="de-DE" sz="2200" dirty="0" err="1"/>
              <a:t>by</a:t>
            </a:r>
            <a:r>
              <a:rPr lang="de-DE" sz="2200" dirty="0"/>
              <a:t> Carolina Schwarz in </a:t>
            </a:r>
            <a:r>
              <a:rPr lang="de-DE" sz="2200" i="1" dirty="0"/>
              <a:t>ze.tt</a:t>
            </a:r>
            <a:r>
              <a:rPr lang="de-DE" sz="2200" dirty="0"/>
              <a:t>. URL: </a:t>
            </a:r>
            <a:r>
              <a:rPr lang="de-DE" sz="2200" dirty="0">
                <a:hlinkClick r:id="rId3"/>
              </a:rPr>
              <a:t>http://ze.tt/mit-sexrobotern-vergewaltigungen-nachspielen-bedrohung-oder-schutz-fuer-frauen/</a:t>
            </a:r>
            <a:r>
              <a:rPr lang="de-DE" sz="2200" dirty="0"/>
              <a:t> [1/12/20]: </a:t>
            </a:r>
            <a:r>
              <a:rPr lang="en-US" sz="2200" dirty="0"/>
              <a:t>»Vanessa de </a:t>
            </a:r>
            <a:r>
              <a:rPr lang="en-US" sz="2200" dirty="0" err="1"/>
              <a:t>Largie</a:t>
            </a:r>
            <a:r>
              <a:rPr lang="en-US" sz="2200" dirty="0"/>
              <a:t>, an Australian actress and sex columnist, herself has been the victim of a rape</a:t>
            </a:r>
            <a:r>
              <a:rPr lang="de-DE" sz="2200" dirty="0"/>
              <a:t>. In her </a:t>
            </a:r>
            <a:r>
              <a:rPr lang="de-DE" sz="2200" dirty="0" err="1"/>
              <a:t>One</a:t>
            </a:r>
            <a:r>
              <a:rPr lang="de-DE" sz="2200" dirty="0"/>
              <a:t>-Woman-Show </a:t>
            </a:r>
            <a:r>
              <a:rPr lang="de-DE" sz="2200" i="1" dirty="0"/>
              <a:t>Every </a:t>
            </a:r>
            <a:r>
              <a:rPr lang="de-DE" sz="2200" i="1" dirty="0" err="1"/>
              <a:t>Orgasm</a:t>
            </a:r>
            <a:r>
              <a:rPr lang="de-DE" sz="2200" i="1" dirty="0"/>
              <a:t> I </a:t>
            </a:r>
            <a:r>
              <a:rPr lang="de-DE" sz="2200" i="1" dirty="0" err="1"/>
              <a:t>Have</a:t>
            </a:r>
            <a:r>
              <a:rPr lang="de-DE" sz="2200" i="1" dirty="0"/>
              <a:t> </a:t>
            </a:r>
            <a:r>
              <a:rPr lang="de-DE" sz="2200" i="1" dirty="0" err="1"/>
              <a:t>Is</a:t>
            </a:r>
            <a:r>
              <a:rPr lang="de-DE" sz="2200" i="1" dirty="0"/>
              <a:t> A Show </a:t>
            </a:r>
            <a:r>
              <a:rPr lang="de-DE" sz="2200" i="1" dirty="0" err="1"/>
              <a:t>Of</a:t>
            </a:r>
            <a:r>
              <a:rPr lang="de-DE" sz="2200" i="1" dirty="0"/>
              <a:t> </a:t>
            </a:r>
            <a:r>
              <a:rPr lang="de-DE" sz="2200" i="1" dirty="0" err="1"/>
              <a:t>Defiance</a:t>
            </a:r>
            <a:r>
              <a:rPr lang="de-DE" sz="2200" i="1" dirty="0"/>
              <a:t> </a:t>
            </a:r>
            <a:r>
              <a:rPr lang="de-DE" sz="2200" i="1" dirty="0" err="1"/>
              <a:t>To</a:t>
            </a:r>
            <a:r>
              <a:rPr lang="de-DE" sz="2200" i="1" dirty="0"/>
              <a:t> </a:t>
            </a:r>
            <a:r>
              <a:rPr lang="de-DE" sz="2200" i="1" dirty="0" err="1"/>
              <a:t>My</a:t>
            </a:r>
            <a:r>
              <a:rPr lang="de-DE" sz="2200" i="1" dirty="0"/>
              <a:t> </a:t>
            </a:r>
            <a:r>
              <a:rPr lang="de-DE" sz="2200" i="1" dirty="0" err="1"/>
              <a:t>Rapist</a:t>
            </a:r>
            <a:r>
              <a:rPr lang="de-DE" sz="2200" i="1" dirty="0"/>
              <a:t>,</a:t>
            </a:r>
            <a:r>
              <a:rPr lang="de-DE" sz="2200" dirty="0"/>
              <a:t> </a:t>
            </a:r>
            <a:r>
              <a:rPr lang="de-DE" sz="2200" dirty="0" err="1"/>
              <a:t>she</a:t>
            </a:r>
            <a:r>
              <a:rPr lang="de-DE" sz="2200" dirty="0"/>
              <a:t> </a:t>
            </a:r>
            <a:r>
              <a:rPr lang="de-DE" sz="2200" dirty="0" err="1"/>
              <a:t>works</a:t>
            </a:r>
            <a:r>
              <a:rPr lang="de-DE" sz="2200" dirty="0"/>
              <a:t> up </a:t>
            </a:r>
            <a:r>
              <a:rPr lang="de-DE" sz="2200" dirty="0" err="1"/>
              <a:t>this</a:t>
            </a:r>
            <a:r>
              <a:rPr lang="de-DE" sz="2200" dirty="0"/>
              <a:t> </a:t>
            </a:r>
            <a:r>
              <a:rPr lang="de-DE" sz="2200" dirty="0" err="1"/>
              <a:t>experience</a:t>
            </a:r>
            <a:r>
              <a:rPr lang="de-DE" sz="2200" dirty="0"/>
              <a:t>. </a:t>
            </a:r>
            <a:r>
              <a:rPr lang="en-US" sz="2200" dirty="0"/>
              <a:t>In an article on the </a:t>
            </a:r>
            <a:r>
              <a:rPr lang="en-US" sz="2200" dirty="0" err="1"/>
              <a:t>iNews</a:t>
            </a:r>
            <a:r>
              <a:rPr lang="en-US" sz="2200" dirty="0"/>
              <a:t> website, she describes [the sex robot; J. L.] </a:t>
            </a:r>
            <a:r>
              <a:rPr lang="en-US" sz="2200" dirty="0" err="1"/>
              <a:t>Roxxxy</a:t>
            </a:r>
            <a:r>
              <a:rPr lang="en-US" sz="2200" dirty="0"/>
              <a:t> as a benefit to society, especially to women. Because we live in a world where rape is happening all the time</a:t>
            </a:r>
            <a:r>
              <a:rPr lang="de-DE" sz="2200" dirty="0"/>
              <a:t>, </a:t>
            </a:r>
            <a:r>
              <a:rPr lang="en-US" sz="2200" dirty="0"/>
              <a:t>De </a:t>
            </a:r>
            <a:r>
              <a:rPr lang="en-US" sz="2200" dirty="0" err="1"/>
              <a:t>Largie</a:t>
            </a:r>
            <a:r>
              <a:rPr lang="en-US" sz="2200" dirty="0"/>
              <a:t> prefers it ›when a person lives out his rape fantasy with a sex bot and not with a human‹.« (my translation)</a:t>
            </a:r>
            <a:endParaRPr lang="de-DE" sz="2200" dirty="0"/>
          </a:p>
        </p:txBody>
      </p:sp>
      <p:sp>
        <p:nvSpPr>
          <p:cNvPr id="7" name="Rechteck 6">
            <a:extLst>
              <a:ext uri="{FF2B5EF4-FFF2-40B4-BE49-F238E27FC236}">
                <a16:creationId xmlns:a16="http://schemas.microsoft.com/office/drawing/2014/main" id="{54DAB20A-9775-4BE0-AB3C-9DD789F7BBD7}"/>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4"/>
              </a:rPr>
              <a:t>mail@janinaloh.de</a:t>
            </a:r>
            <a:r>
              <a:rPr lang="de-DE" dirty="0"/>
              <a:t> 	</a:t>
            </a:r>
            <a:br>
              <a:rPr lang="de-DE" dirty="0"/>
            </a:br>
            <a:r>
              <a:rPr lang="de-DE" dirty="0"/>
              <a:t>Philosophy </a:t>
            </a:r>
            <a:r>
              <a:rPr lang="de-DE" dirty="0" err="1"/>
              <a:t>of</a:t>
            </a:r>
            <a:r>
              <a:rPr lang="de-DE" dirty="0"/>
              <a:t> Technology and Media	</a:t>
            </a:r>
            <a:r>
              <a:rPr lang="de-DE" dirty="0">
                <a:hlinkClick r:id="rId5"/>
              </a:rPr>
              <a:t>https://janinaloh.de/</a:t>
            </a:r>
            <a:r>
              <a:rPr lang="de-DE" dirty="0"/>
              <a:t> </a:t>
            </a:r>
          </a:p>
        </p:txBody>
      </p:sp>
      <p:sp>
        <p:nvSpPr>
          <p:cNvPr id="10" name="Titel 1">
            <a:extLst>
              <a:ext uri="{FF2B5EF4-FFF2-40B4-BE49-F238E27FC236}">
                <a16:creationId xmlns:a16="http://schemas.microsoft.com/office/drawing/2014/main" id="{3755CC29-31EC-4C1C-92CA-A425DC44D51B}"/>
              </a:ext>
            </a:extLst>
          </p:cNvPr>
          <p:cNvSpPr>
            <a:spLocks noGrp="1"/>
          </p:cNvSpPr>
          <p:nvPr>
            <p:ph type="title"/>
          </p:nvPr>
        </p:nvSpPr>
        <p:spPr>
          <a:xfrm>
            <a:off x="331786" y="1318332"/>
            <a:ext cx="11750857" cy="820064"/>
          </a:xfrm>
        </p:spPr>
        <p:txBody>
          <a:bodyPr/>
          <a:lstStyle/>
          <a:p>
            <a:r>
              <a:rPr lang="de-DE" sz="2900" cap="small" dirty="0"/>
              <a:t>3. Sex Robots – Traditional Feminist </a:t>
            </a:r>
            <a:r>
              <a:rPr lang="de-DE" sz="2900" cap="small" dirty="0" err="1"/>
              <a:t>Perspectives</a:t>
            </a:r>
            <a:endParaRPr lang="de-DE" sz="2900" cap="small" dirty="0"/>
          </a:p>
        </p:txBody>
      </p:sp>
    </p:spTree>
    <p:extLst>
      <p:ext uri="{BB962C8B-B14F-4D97-AF65-F5344CB8AC3E}">
        <p14:creationId xmlns:p14="http://schemas.microsoft.com/office/powerpoint/2010/main" val="2874048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13</a:t>
            </a:fld>
            <a:r>
              <a:rPr lang="de-AT" dirty="0"/>
              <a:t>/20</a:t>
            </a:r>
          </a:p>
        </p:txBody>
      </p:sp>
      <p:sp>
        <p:nvSpPr>
          <p:cNvPr id="9" name="Textfeld 8">
            <a:extLst>
              <a:ext uri="{FF2B5EF4-FFF2-40B4-BE49-F238E27FC236}">
                <a16:creationId xmlns:a16="http://schemas.microsoft.com/office/drawing/2014/main" id="{02C328A8-1B26-4A6D-9C30-92CB0DB27D88}"/>
              </a:ext>
            </a:extLst>
          </p:cNvPr>
          <p:cNvSpPr txBox="1"/>
          <p:nvPr/>
        </p:nvSpPr>
        <p:spPr>
          <a:xfrm>
            <a:off x="363211" y="2254318"/>
            <a:ext cx="11447790" cy="3954929"/>
          </a:xfrm>
          <a:prstGeom prst="rect">
            <a:avLst/>
          </a:prstGeom>
          <a:noFill/>
        </p:spPr>
        <p:txBody>
          <a:bodyPr wrap="square" rtlCol="0">
            <a:spAutoFit/>
          </a:bodyPr>
          <a:lstStyle/>
          <a:p>
            <a:pPr>
              <a:spcAft>
                <a:spcPts val="600"/>
              </a:spcAft>
            </a:pPr>
            <a:r>
              <a:rPr lang="de-DE" sz="2300" b="1" cap="small" dirty="0" err="1">
                <a:solidFill>
                  <a:srgbClr val="0070C0"/>
                </a:solidFill>
              </a:rPr>
              <a:t>Deconstructivist</a:t>
            </a:r>
            <a:r>
              <a:rPr lang="de-DE" sz="2300" b="1" cap="small" dirty="0">
                <a:solidFill>
                  <a:srgbClr val="0070C0"/>
                </a:solidFill>
              </a:rPr>
              <a:t> and Queer </a:t>
            </a:r>
            <a:r>
              <a:rPr lang="de-DE" sz="2300" b="1" cap="small" dirty="0" err="1">
                <a:solidFill>
                  <a:srgbClr val="0070C0"/>
                </a:solidFill>
              </a:rPr>
              <a:t>Feminism</a:t>
            </a:r>
            <a:endParaRPr lang="de-DE" sz="2300" b="1" cap="small" dirty="0">
              <a:solidFill>
                <a:srgbClr val="0070C0"/>
              </a:solidFill>
            </a:endParaRPr>
          </a:p>
          <a:p>
            <a:pPr marL="457200" indent="-457200">
              <a:spcAft>
                <a:spcPts val="600"/>
              </a:spcAft>
              <a:buFont typeface="Courier New" panose="02070309020205020404" pitchFamily="49" charset="0"/>
              <a:buChar char="o"/>
            </a:pPr>
            <a:r>
              <a:rPr lang="en-US" sz="2100" dirty="0">
                <a:effectLst/>
                <a:latin typeface="Calibri" panose="020F0502020204030204" pitchFamily="34" charset="0"/>
                <a:ea typeface="Calibri" panose="020F0502020204030204" pitchFamily="34" charset="0"/>
              </a:rPr>
              <a:t>would presumably not interpret sex robots per se positively or negatively, but rather focus their critique specifically on existing sex robots that unquestionably support heteronormative notions of femininity and masculinity.</a:t>
            </a:r>
          </a:p>
          <a:p>
            <a:pPr marL="457200" indent="-457200">
              <a:spcAft>
                <a:spcPts val="600"/>
              </a:spcAft>
              <a:buFont typeface="Courier New" panose="02070309020205020404" pitchFamily="49" charset="0"/>
              <a:buChar char="o"/>
            </a:pPr>
            <a:r>
              <a:rPr lang="en-US" sz="2100" dirty="0" err="1">
                <a:effectLst/>
                <a:latin typeface="Calibri" panose="020F0502020204030204" pitchFamily="34" charset="0"/>
                <a:ea typeface="Calibri" panose="020F0502020204030204" pitchFamily="34" charset="0"/>
              </a:rPr>
              <a:t>Deconstructivist</a:t>
            </a:r>
            <a:r>
              <a:rPr lang="en-US" sz="2100" dirty="0">
                <a:effectLst/>
                <a:latin typeface="Calibri" panose="020F0502020204030204" pitchFamily="34" charset="0"/>
                <a:ea typeface="Calibri" panose="020F0502020204030204" pitchFamily="34" charset="0"/>
              </a:rPr>
              <a:t> feminism, queer feminism, and also the </a:t>
            </a:r>
            <a:r>
              <a:rPr lang="en-US" sz="2100" dirty="0" err="1">
                <a:effectLst/>
                <a:latin typeface="Calibri" panose="020F0502020204030204" pitchFamily="34" charset="0"/>
                <a:ea typeface="Calibri" panose="020F0502020204030204" pitchFamily="34" charset="0"/>
              </a:rPr>
              <a:t>xenofeminism</a:t>
            </a:r>
            <a:r>
              <a:rPr lang="en-US" sz="2100" dirty="0">
                <a:effectLst/>
                <a:latin typeface="Calibri" panose="020F0502020204030204" pitchFamily="34" charset="0"/>
                <a:ea typeface="Calibri" panose="020F0502020204030204" pitchFamily="34" charset="0"/>
              </a:rPr>
              <a:t> of the </a:t>
            </a:r>
            <a:r>
              <a:rPr lang="en-US" sz="2100" dirty="0" err="1">
                <a:effectLst/>
                <a:latin typeface="Calibri" panose="020F0502020204030204" pitchFamily="34" charset="0"/>
                <a:ea typeface="Calibri" panose="020F0502020204030204" pitchFamily="34" charset="0"/>
              </a:rPr>
              <a:t>Laboria</a:t>
            </a:r>
            <a:r>
              <a:rPr lang="en-US" sz="2100" dirty="0">
                <a:effectLst/>
                <a:latin typeface="Calibri" panose="020F0502020204030204" pitchFamily="34" charset="0"/>
                <a:ea typeface="Calibri" panose="020F0502020204030204" pitchFamily="34" charset="0"/>
              </a:rPr>
              <a:t> </a:t>
            </a:r>
            <a:r>
              <a:rPr lang="en-US" sz="2100" dirty="0" err="1">
                <a:effectLst/>
                <a:latin typeface="Calibri" panose="020F0502020204030204" pitchFamily="34" charset="0"/>
                <a:ea typeface="Calibri" panose="020F0502020204030204" pitchFamily="34" charset="0"/>
              </a:rPr>
              <a:t>Cuboniks</a:t>
            </a:r>
            <a:r>
              <a:rPr lang="en-US" sz="2100" dirty="0">
                <a:effectLst/>
                <a:latin typeface="Calibri" panose="020F0502020204030204" pitchFamily="34" charset="0"/>
                <a:ea typeface="Calibri" panose="020F0502020204030204" pitchFamily="34" charset="0"/>
              </a:rPr>
              <a:t> collective argue for a radical pluralization of gender embodiment, which is pointedly expressed in their call to </a:t>
            </a:r>
            <a:r>
              <a:rPr lang="de-DE" sz="2100" cap="small" dirty="0"/>
              <a:t>»</a:t>
            </a:r>
            <a:r>
              <a:rPr lang="en-US" sz="2100" dirty="0">
                <a:effectLst/>
                <a:latin typeface="Calibri" panose="020F0502020204030204" pitchFamily="34" charset="0"/>
                <a:ea typeface="Calibri" panose="020F0502020204030204" pitchFamily="34" charset="0"/>
              </a:rPr>
              <a:t>[l]et a hundred sexes bloom!</a:t>
            </a:r>
            <a:r>
              <a:rPr lang="de-DE" sz="2100" cap="small" dirty="0"/>
              <a:t>«</a:t>
            </a:r>
            <a:r>
              <a:rPr lang="en-US" sz="2100" dirty="0">
                <a:effectLst/>
                <a:latin typeface="Calibri" panose="020F0502020204030204" pitchFamily="34" charset="0"/>
                <a:ea typeface="Calibri" panose="020F0502020204030204" pitchFamily="34" charset="0"/>
              </a:rPr>
              <a:t> (</a:t>
            </a:r>
            <a:r>
              <a:rPr lang="en-US" sz="2100" dirty="0" err="1">
                <a:effectLst/>
                <a:latin typeface="Calibri" panose="020F0502020204030204" pitchFamily="34" charset="0"/>
                <a:ea typeface="Calibri" panose="020F0502020204030204" pitchFamily="34" charset="0"/>
              </a:rPr>
              <a:t>Laboria</a:t>
            </a:r>
            <a:r>
              <a:rPr lang="en-US" sz="2100" dirty="0">
                <a:effectLst/>
                <a:latin typeface="Calibri" panose="020F0502020204030204" pitchFamily="34" charset="0"/>
                <a:ea typeface="Calibri" panose="020F0502020204030204" pitchFamily="34" charset="0"/>
              </a:rPr>
              <a:t> </a:t>
            </a:r>
            <a:r>
              <a:rPr lang="en-US" sz="2100" dirty="0" err="1">
                <a:effectLst/>
                <a:latin typeface="Calibri" panose="020F0502020204030204" pitchFamily="34" charset="0"/>
                <a:ea typeface="Calibri" panose="020F0502020204030204" pitchFamily="34" charset="0"/>
              </a:rPr>
              <a:t>Cuboniks</a:t>
            </a:r>
            <a:r>
              <a:rPr lang="en-US" sz="2100" dirty="0">
                <a:effectLst/>
                <a:latin typeface="Calibri" panose="020F0502020204030204" pitchFamily="34" charset="0"/>
                <a:ea typeface="Calibri" panose="020F0502020204030204" pitchFamily="34" charset="0"/>
              </a:rPr>
              <a:t> 2014: 0x0E)</a:t>
            </a:r>
            <a:endParaRPr lang="en-US" sz="2100" dirty="0">
              <a:latin typeface="Calibri" panose="020F0502020204030204" pitchFamily="34" charset="0"/>
              <a:ea typeface="Calibri" panose="020F0502020204030204" pitchFamily="34" charset="0"/>
            </a:endParaRPr>
          </a:p>
          <a:p>
            <a:pPr marL="457200" indent="-457200">
              <a:spcAft>
                <a:spcPts val="600"/>
              </a:spcAft>
              <a:buFont typeface="Courier New" panose="02070309020205020404" pitchFamily="49" charset="0"/>
              <a:buChar char="o"/>
            </a:pPr>
            <a:r>
              <a:rPr lang="en-US" sz="2100" dirty="0">
                <a:effectLst/>
                <a:latin typeface="Calibri" panose="020F0502020204030204" pitchFamily="34" charset="0"/>
                <a:ea typeface="Calibri" panose="020F0502020204030204" pitchFamily="34" charset="0"/>
                <a:cs typeface="Calibri" panose="020F0502020204030204" pitchFamily="34" charset="0"/>
              </a:rPr>
              <a:t>Accordingly, we would need a much greater diversity and heterogeneity in </a:t>
            </a:r>
            <a:r>
              <a:rPr lang="en-US" sz="2100" dirty="0" err="1">
                <a:effectLst/>
                <a:latin typeface="Calibri" panose="020F0502020204030204" pitchFamily="34" charset="0"/>
                <a:ea typeface="Calibri" panose="020F0502020204030204" pitchFamily="34" charset="0"/>
                <a:cs typeface="Calibri" panose="020F0502020204030204" pitchFamily="34" charset="0"/>
              </a:rPr>
              <a:t>sexrobotics</a:t>
            </a:r>
            <a:r>
              <a:rPr lang="en-US" sz="2100" dirty="0">
                <a:effectLst/>
                <a:latin typeface="Calibri" panose="020F0502020204030204" pitchFamily="34" charset="0"/>
                <a:ea typeface="Calibri" panose="020F0502020204030204" pitchFamily="34" charset="0"/>
                <a:cs typeface="Calibri" panose="020F0502020204030204" pitchFamily="34" charset="0"/>
              </a:rPr>
              <a:t> and presumably also </a:t>
            </a:r>
            <a:r>
              <a:rPr lang="en-US" sz="2100" dirty="0" err="1">
                <a:effectLst/>
                <a:latin typeface="Calibri" panose="020F0502020204030204" pitchFamily="34" charset="0"/>
                <a:ea typeface="Calibri" panose="020F0502020204030204" pitchFamily="34" charset="0"/>
                <a:cs typeface="Calibri" panose="020F0502020204030204" pitchFamily="34" charset="0"/>
              </a:rPr>
              <a:t>sexrobots</a:t>
            </a:r>
            <a:r>
              <a:rPr lang="en-US" sz="2100" dirty="0">
                <a:effectLst/>
                <a:latin typeface="Calibri" panose="020F0502020204030204" pitchFamily="34" charset="0"/>
                <a:ea typeface="Calibri" panose="020F0502020204030204" pitchFamily="34" charset="0"/>
                <a:cs typeface="Calibri" panose="020F0502020204030204" pitchFamily="34" charset="0"/>
              </a:rPr>
              <a:t> beyond gender, i.e. those that are not designed according to any gender characteristics at all, in order to be able to assess </a:t>
            </a:r>
            <a:r>
              <a:rPr lang="en-US" sz="2100" dirty="0" err="1">
                <a:effectLst/>
                <a:latin typeface="Calibri" panose="020F0502020204030204" pitchFamily="34" charset="0"/>
                <a:ea typeface="Calibri" panose="020F0502020204030204" pitchFamily="34" charset="0"/>
                <a:cs typeface="Calibri" panose="020F0502020204030204" pitchFamily="34" charset="0"/>
              </a:rPr>
              <a:t>sexrobots</a:t>
            </a:r>
            <a:r>
              <a:rPr lang="en-US" sz="2100" dirty="0">
                <a:effectLst/>
                <a:latin typeface="Calibri" panose="020F0502020204030204" pitchFamily="34" charset="0"/>
                <a:ea typeface="Calibri" panose="020F0502020204030204" pitchFamily="34" charset="0"/>
                <a:cs typeface="Calibri" panose="020F0502020204030204" pitchFamily="34" charset="0"/>
              </a:rPr>
              <a:t> as feminist technologies from a </a:t>
            </a:r>
            <a:r>
              <a:rPr lang="en-US" sz="2100" dirty="0" err="1">
                <a:effectLst/>
                <a:latin typeface="Calibri" panose="020F0502020204030204" pitchFamily="34" charset="0"/>
                <a:ea typeface="Calibri" panose="020F0502020204030204" pitchFamily="34" charset="0"/>
                <a:cs typeface="Calibri" panose="020F0502020204030204" pitchFamily="34" charset="0"/>
              </a:rPr>
              <a:t>deconstructivist</a:t>
            </a:r>
            <a:r>
              <a:rPr lang="en-US" sz="2100" dirty="0">
                <a:effectLst/>
                <a:latin typeface="Calibri" panose="020F0502020204030204" pitchFamily="34" charset="0"/>
                <a:ea typeface="Calibri" panose="020F0502020204030204" pitchFamily="34" charset="0"/>
                <a:cs typeface="Calibri" panose="020F0502020204030204" pitchFamily="34" charset="0"/>
              </a:rPr>
              <a:t>, queer, and </a:t>
            </a:r>
            <a:r>
              <a:rPr lang="en-US" sz="2100" dirty="0" err="1">
                <a:effectLst/>
                <a:latin typeface="Calibri" panose="020F0502020204030204" pitchFamily="34" charset="0"/>
                <a:ea typeface="Calibri" panose="020F0502020204030204" pitchFamily="34" charset="0"/>
                <a:cs typeface="Calibri" panose="020F0502020204030204" pitchFamily="34" charset="0"/>
              </a:rPr>
              <a:t>xenofeminist</a:t>
            </a:r>
            <a:r>
              <a:rPr lang="en-US" sz="2100" dirty="0">
                <a:effectLst/>
                <a:latin typeface="Calibri" panose="020F0502020204030204" pitchFamily="34" charset="0"/>
                <a:ea typeface="Calibri" panose="020F0502020204030204" pitchFamily="34" charset="0"/>
                <a:cs typeface="Calibri" panose="020F0502020204030204" pitchFamily="34" charset="0"/>
              </a:rPr>
              <a:t> perspective.</a:t>
            </a:r>
            <a:endParaRPr lang="de-DE"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el 1">
            <a:extLst>
              <a:ext uri="{FF2B5EF4-FFF2-40B4-BE49-F238E27FC236}">
                <a16:creationId xmlns:a16="http://schemas.microsoft.com/office/drawing/2014/main" id="{2F44A673-0A3C-4186-83BB-382A9446981F}"/>
              </a:ext>
            </a:extLst>
          </p:cNvPr>
          <p:cNvSpPr>
            <a:spLocks noGrp="1"/>
          </p:cNvSpPr>
          <p:nvPr>
            <p:ph type="title"/>
          </p:nvPr>
        </p:nvSpPr>
        <p:spPr>
          <a:xfrm>
            <a:off x="331786" y="1318332"/>
            <a:ext cx="11750857" cy="820064"/>
          </a:xfrm>
        </p:spPr>
        <p:txBody>
          <a:bodyPr/>
          <a:lstStyle/>
          <a:p>
            <a:r>
              <a:rPr lang="de-DE" sz="2900" cap="small" dirty="0"/>
              <a:t>3. Sex Robots – Traditional Feminist </a:t>
            </a:r>
            <a:r>
              <a:rPr lang="de-DE" sz="2900" cap="small" dirty="0" err="1"/>
              <a:t>Perspectives</a:t>
            </a:r>
            <a:endParaRPr lang="de-DE" sz="2900" cap="small" dirty="0"/>
          </a:p>
        </p:txBody>
      </p:sp>
      <p:sp>
        <p:nvSpPr>
          <p:cNvPr id="12" name="Rechteck 11">
            <a:extLst>
              <a:ext uri="{FF2B5EF4-FFF2-40B4-BE49-F238E27FC236}">
                <a16:creationId xmlns:a16="http://schemas.microsoft.com/office/drawing/2014/main" id="{2D8340B1-7582-4CB7-9E2C-F0995B9827B0}"/>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Tree>
    <p:extLst>
      <p:ext uri="{BB962C8B-B14F-4D97-AF65-F5344CB8AC3E}">
        <p14:creationId xmlns:p14="http://schemas.microsoft.com/office/powerpoint/2010/main" val="63192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87" y="1318332"/>
            <a:ext cx="10976060" cy="820064"/>
          </a:xfrm>
        </p:spPr>
        <p:txBody>
          <a:bodyPr/>
          <a:lstStyle/>
          <a:p>
            <a:r>
              <a:rPr lang="de-DE" sz="2900" cap="small" dirty="0"/>
              <a:t>4. Sex Robots – A Critical-Posthumanist Alternative</a:t>
            </a:r>
          </a:p>
        </p:txBody>
      </p:sp>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14</a:t>
            </a:fld>
            <a:r>
              <a:rPr lang="de-AT" dirty="0"/>
              <a:t>/20</a:t>
            </a:r>
          </a:p>
        </p:txBody>
      </p:sp>
      <p:sp>
        <p:nvSpPr>
          <p:cNvPr id="7" name="Textfeld 6">
            <a:extLst>
              <a:ext uri="{FF2B5EF4-FFF2-40B4-BE49-F238E27FC236}">
                <a16:creationId xmlns:a16="http://schemas.microsoft.com/office/drawing/2014/main" id="{974B135F-4D97-49A9-B1E7-8F1CB74069AD}"/>
              </a:ext>
            </a:extLst>
          </p:cNvPr>
          <p:cNvSpPr txBox="1"/>
          <p:nvPr/>
        </p:nvSpPr>
        <p:spPr>
          <a:xfrm>
            <a:off x="363211" y="2435533"/>
            <a:ext cx="11482425" cy="3708708"/>
          </a:xfrm>
          <a:prstGeom prst="rect">
            <a:avLst/>
          </a:prstGeom>
          <a:noFill/>
        </p:spPr>
        <p:txBody>
          <a:bodyPr wrap="square" rtlCol="0">
            <a:spAutoFit/>
          </a:bodyPr>
          <a:lstStyle/>
          <a:p>
            <a:pPr marL="514350" lvl="0" indent="-514350">
              <a:spcAft>
                <a:spcPts val="600"/>
              </a:spcAft>
              <a:buFont typeface="Courier New" panose="02070309020205020404" pitchFamily="49" charset="0"/>
              <a:buChar char="o"/>
            </a:pPr>
            <a:r>
              <a:rPr lang="de-DE" sz="2000" cap="small" dirty="0">
                <a:solidFill>
                  <a:srgbClr val="0070C0"/>
                </a:solidFill>
              </a:rPr>
              <a:t>The Posthuman</a:t>
            </a:r>
            <a:r>
              <a:rPr lang="de-DE" sz="2000" dirty="0">
                <a:solidFill>
                  <a:srgbClr val="0070C0"/>
                </a:solidFill>
              </a:rPr>
              <a:t>: </a:t>
            </a:r>
            <a:r>
              <a:rPr lang="en-US" sz="2000" dirty="0"/>
              <a:t>PH in general is no longer primarily interested in man. The vision of the posthuman in </a:t>
            </a:r>
            <a:r>
              <a:rPr lang="en-US" sz="2000" dirty="0" err="1"/>
              <a:t>cPH</a:t>
            </a:r>
            <a:r>
              <a:rPr lang="en-US" sz="2000" dirty="0"/>
              <a:t> is an understanding of man that is to be located ›post‹ today’s essential concept of man.</a:t>
            </a:r>
          </a:p>
          <a:p>
            <a:pPr marL="514350" lvl="0" indent="-514350">
              <a:spcAft>
                <a:spcPts val="600"/>
              </a:spcAft>
              <a:buFont typeface="Courier New" panose="02070309020205020404" pitchFamily="49" charset="0"/>
              <a:buChar char="o"/>
            </a:pPr>
            <a:r>
              <a:rPr lang="de-DE" sz="2000" cap="small" dirty="0" err="1">
                <a:solidFill>
                  <a:srgbClr val="0070C0"/>
                </a:solidFill>
              </a:rPr>
              <a:t>Method</a:t>
            </a:r>
            <a:r>
              <a:rPr lang="de-DE" sz="2000" dirty="0">
                <a:solidFill>
                  <a:srgbClr val="0070C0"/>
                </a:solidFill>
              </a:rPr>
              <a:t>: </a:t>
            </a:r>
            <a:r>
              <a:rPr lang="en-US" sz="2000" dirty="0" err="1"/>
              <a:t>cPH</a:t>
            </a:r>
            <a:r>
              <a:rPr lang="en-US" sz="2000" dirty="0"/>
              <a:t> questions the traditional and mostly humanistic dichotomies such as woman/man, nature/culture, and subject/object, that are fundamentally constitutive of our current understanding of the human and the cosmos in general. </a:t>
            </a:r>
            <a:r>
              <a:rPr lang="en-US" sz="2000" dirty="0" err="1"/>
              <a:t>cPH</a:t>
            </a:r>
            <a:r>
              <a:rPr lang="en-US" sz="2000" dirty="0"/>
              <a:t> attempts to go beyond man by breaking with conventional categories, as well as with their associated vocabulary and thinking. </a:t>
            </a:r>
            <a:endParaRPr lang="de-DE" sz="2000" dirty="0"/>
          </a:p>
          <a:p>
            <a:pPr marL="514350" lvl="0" indent="-514350">
              <a:spcAft>
                <a:spcPts val="600"/>
              </a:spcAft>
              <a:buFont typeface="Courier New" panose="02070309020205020404" pitchFamily="49" charset="0"/>
              <a:buChar char="o"/>
            </a:pPr>
            <a:r>
              <a:rPr lang="de-DE" sz="2000" cap="small" dirty="0" err="1">
                <a:solidFill>
                  <a:srgbClr val="0070C0"/>
                </a:solidFill>
              </a:rPr>
              <a:t>Technics</a:t>
            </a:r>
            <a:r>
              <a:rPr lang="de-DE" sz="2000" dirty="0">
                <a:solidFill>
                  <a:srgbClr val="0070C0"/>
                </a:solidFill>
              </a:rPr>
              <a:t>:</a:t>
            </a:r>
            <a:r>
              <a:rPr lang="ru-RU" sz="2000" dirty="0">
                <a:solidFill>
                  <a:srgbClr val="0070C0"/>
                </a:solidFill>
              </a:rPr>
              <a:t> </a:t>
            </a:r>
            <a:r>
              <a:rPr lang="en-US" sz="2000" dirty="0"/>
              <a:t>the principal category (besides culture and the sciences) for criticizing humanist and other traditional categories; promises an emancipatory potential.</a:t>
            </a:r>
          </a:p>
          <a:p>
            <a:pPr marL="514350" lvl="0" indent="-514350">
              <a:spcAft>
                <a:spcPts val="600"/>
              </a:spcAft>
              <a:buFont typeface="Courier New" panose="02070309020205020404" pitchFamily="49" charset="0"/>
              <a:buChar char="o"/>
            </a:pPr>
            <a:r>
              <a:rPr lang="de-DE" sz="2000" cap="small" dirty="0" err="1">
                <a:solidFill>
                  <a:srgbClr val="0070C0"/>
                </a:solidFill>
              </a:rPr>
              <a:t>Characteristics</a:t>
            </a:r>
            <a:r>
              <a:rPr lang="de-DE" sz="2000" dirty="0">
                <a:solidFill>
                  <a:srgbClr val="0070C0"/>
                </a:solidFill>
              </a:rPr>
              <a:t>: </a:t>
            </a:r>
            <a:r>
              <a:rPr lang="en-US" sz="2000" dirty="0"/>
              <a:t>struggling with humanism; overcoming anthropocentrism; questioning essentialism and (philosophical) anthropology; critique of the culture of knowledge; and a strong appeal to political action.</a:t>
            </a:r>
            <a:endParaRPr lang="de-DE" sz="2000" dirty="0"/>
          </a:p>
        </p:txBody>
      </p:sp>
      <p:sp>
        <p:nvSpPr>
          <p:cNvPr id="9" name="Rechteck 8">
            <a:extLst>
              <a:ext uri="{FF2B5EF4-FFF2-40B4-BE49-F238E27FC236}">
                <a16:creationId xmlns:a16="http://schemas.microsoft.com/office/drawing/2014/main" id="{C229F144-3188-47E2-A171-7E4368522A4A}"/>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Tree>
    <p:extLst>
      <p:ext uri="{BB962C8B-B14F-4D97-AF65-F5344CB8AC3E}">
        <p14:creationId xmlns:p14="http://schemas.microsoft.com/office/powerpoint/2010/main" val="266651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87" y="1318332"/>
            <a:ext cx="10976060" cy="820064"/>
          </a:xfrm>
        </p:spPr>
        <p:txBody>
          <a:bodyPr/>
          <a:lstStyle/>
          <a:p>
            <a:r>
              <a:rPr lang="de-DE" sz="2900" cap="small" dirty="0"/>
              <a:t>4. Sex Robots – A Critical-Posthumanist Alternative</a:t>
            </a:r>
          </a:p>
        </p:txBody>
      </p:sp>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15</a:t>
            </a:fld>
            <a:r>
              <a:rPr lang="de-AT" dirty="0"/>
              <a:t>/20</a:t>
            </a:r>
          </a:p>
        </p:txBody>
      </p:sp>
      <p:sp>
        <p:nvSpPr>
          <p:cNvPr id="7" name="Textfeld 6">
            <a:extLst>
              <a:ext uri="{FF2B5EF4-FFF2-40B4-BE49-F238E27FC236}">
                <a16:creationId xmlns:a16="http://schemas.microsoft.com/office/drawing/2014/main" id="{974B135F-4D97-49A9-B1E7-8F1CB74069AD}"/>
              </a:ext>
            </a:extLst>
          </p:cNvPr>
          <p:cNvSpPr txBox="1"/>
          <p:nvPr/>
        </p:nvSpPr>
        <p:spPr>
          <a:xfrm>
            <a:off x="363211" y="2435533"/>
            <a:ext cx="11482425" cy="3785652"/>
          </a:xfrm>
          <a:prstGeom prst="rect">
            <a:avLst/>
          </a:prstGeom>
          <a:noFill/>
        </p:spPr>
        <p:txBody>
          <a:bodyPr wrap="square" rtlCol="0">
            <a:spAutoFit/>
          </a:bodyPr>
          <a:lstStyle/>
          <a:p>
            <a:pPr lvl="0">
              <a:spcAft>
                <a:spcPts val="600"/>
              </a:spcAft>
            </a:pPr>
            <a:r>
              <a:rPr lang="en-US" sz="2400" b="1" cap="small" dirty="0">
                <a:solidFill>
                  <a:srgbClr val="0070C0"/>
                </a:solidFill>
                <a:latin typeface="Calibri" panose="020F0502020204030204" pitchFamily="34" charset="0"/>
                <a:ea typeface="Calibri" panose="020F0502020204030204" pitchFamily="34" charset="0"/>
                <a:cs typeface="Times New Roman" panose="02020603050405020304" pitchFamily="18" charset="0"/>
              </a:rPr>
              <a:t>Relations vs Relata</a:t>
            </a:r>
          </a:p>
          <a:p>
            <a:pPr marL="514350" lvl="0" indent="-514350">
              <a:spcAft>
                <a:spcPts val="6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Times New Roman" panose="02020603050405020304" pitchFamily="18" charset="0"/>
              </a:rPr>
              <a:t>C</a:t>
            </a:r>
            <a:r>
              <a:rPr lang="en-US" sz="2200" dirty="0">
                <a:effectLst/>
                <a:latin typeface="Calibri" panose="020F0502020204030204" pitchFamily="34" charset="0"/>
                <a:ea typeface="Calibri" panose="020F0502020204030204" pitchFamily="34" charset="0"/>
                <a:cs typeface="Times New Roman" panose="02020603050405020304" pitchFamily="18" charset="0"/>
              </a:rPr>
              <a:t>ritical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posthumanists</a:t>
            </a:r>
            <a:r>
              <a:rPr lang="en-US" sz="2200" dirty="0">
                <a:effectLst/>
                <a:latin typeface="Calibri" panose="020F0502020204030204" pitchFamily="34" charset="0"/>
                <a:ea typeface="Calibri" panose="020F0502020204030204" pitchFamily="34" charset="0"/>
                <a:cs typeface="Times New Roman" panose="02020603050405020304" pitchFamily="18" charset="0"/>
              </a:rPr>
              <a:t> are more concerned with the relation from which they believe agents emerge in the first place. </a:t>
            </a:r>
            <a:r>
              <a:rPr lang="en-US" sz="2200" dirty="0">
                <a:effectLst/>
                <a:latin typeface="Calibri" panose="020F0502020204030204" pitchFamily="34" charset="0"/>
                <a:ea typeface="Calibri" panose="020F0502020204030204" pitchFamily="34" charset="0"/>
              </a:rPr>
              <a:t>Or, as Karen Barad and Donna Haraway put it, </a:t>
            </a:r>
            <a:r>
              <a:rPr lang="de-DE" sz="2200" cap="small" dirty="0"/>
              <a:t>»</a:t>
            </a:r>
            <a:r>
              <a:rPr lang="en-US" sz="2200" dirty="0">
                <a:effectLst/>
                <a:latin typeface="Calibri" panose="020F0502020204030204" pitchFamily="34" charset="0"/>
                <a:ea typeface="Calibri" panose="020F0502020204030204" pitchFamily="34" charset="0"/>
              </a:rPr>
              <a:t>relations do not follow relata, but the other way around.</a:t>
            </a:r>
            <a:r>
              <a:rPr lang="de-DE" sz="2200" cap="small" dirty="0"/>
              <a:t>«</a:t>
            </a:r>
            <a:r>
              <a:rPr lang="en-US" sz="2200" dirty="0">
                <a:effectLst/>
                <a:latin typeface="Calibri" panose="020F0502020204030204" pitchFamily="34" charset="0"/>
                <a:ea typeface="Calibri" panose="020F0502020204030204" pitchFamily="34" charset="0"/>
              </a:rPr>
              <a:t> (Barad 2007: 136-137) </a:t>
            </a:r>
            <a:r>
              <a:rPr lang="de-DE" sz="2200" cap="small" dirty="0"/>
              <a:t>»</a:t>
            </a:r>
            <a:r>
              <a:rPr lang="en-US" sz="2200" dirty="0">
                <a:effectLst/>
                <a:latin typeface="Calibri" panose="020F0502020204030204" pitchFamily="34" charset="0"/>
                <a:ea typeface="Calibri" panose="020F0502020204030204" pitchFamily="34" charset="0"/>
              </a:rPr>
              <a:t>Beings do not preexist their </a:t>
            </a:r>
            <a:r>
              <a:rPr lang="en-US" sz="2200" dirty="0" err="1">
                <a:effectLst/>
                <a:latin typeface="Calibri" panose="020F0502020204030204" pitchFamily="34" charset="0"/>
                <a:ea typeface="Calibri" panose="020F0502020204030204" pitchFamily="34" charset="0"/>
              </a:rPr>
              <a:t>relatings</a:t>
            </a:r>
            <a:r>
              <a:rPr lang="en-US" sz="2200" dirty="0">
                <a:effectLst/>
                <a:latin typeface="Calibri" panose="020F0502020204030204" pitchFamily="34" charset="0"/>
                <a:ea typeface="Calibri" panose="020F0502020204030204" pitchFamily="34" charset="0"/>
              </a:rPr>
              <a:t>.</a:t>
            </a:r>
            <a:r>
              <a:rPr lang="de-DE" sz="2200" cap="small" dirty="0"/>
              <a:t>«</a:t>
            </a:r>
            <a:r>
              <a:rPr lang="en-US" sz="2200" dirty="0">
                <a:effectLst/>
                <a:latin typeface="Calibri" panose="020F0502020204030204" pitchFamily="34" charset="0"/>
                <a:ea typeface="Calibri" panose="020F0502020204030204" pitchFamily="34" charset="0"/>
              </a:rPr>
              <a:t> (Haraway 2003: 6) </a:t>
            </a:r>
            <a:r>
              <a:rPr lang="de-DE" sz="2200" cap="small" dirty="0"/>
              <a:t>»</a:t>
            </a:r>
            <a:r>
              <a:rPr lang="en-US" sz="2200" dirty="0">
                <a:effectLst/>
                <a:latin typeface="Calibri" panose="020F0502020204030204" pitchFamily="34" charset="0"/>
                <a:ea typeface="Calibri" panose="020F0502020204030204" pitchFamily="34" charset="0"/>
              </a:rPr>
              <a:t>[T]he relation is the smallest possible unit of analysis</a:t>
            </a:r>
            <a:r>
              <a:rPr lang="de-DE" sz="2200" cap="small" dirty="0"/>
              <a:t>«</a:t>
            </a:r>
            <a:r>
              <a:rPr lang="en-US" sz="2200" dirty="0">
                <a:effectLst/>
                <a:latin typeface="Calibri" panose="020F0502020204030204" pitchFamily="34" charset="0"/>
                <a:ea typeface="Calibri" panose="020F0502020204030204" pitchFamily="34" charset="0"/>
              </a:rPr>
              <a:t> (Haraway 2003: 20).</a:t>
            </a:r>
          </a:p>
          <a:p>
            <a:pPr marL="514350" lvl="0" indent="-514350">
              <a:spcAft>
                <a:spcPts val="600"/>
              </a:spcAft>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rPr>
              <a:t>Whether sex robots are feminist technologies depends on the relation from which we as users, as well as the technologies in question themselves, emerge. Although it seems to us that both we and the technologies exist prior to any relation we enter into, this is not the case. </a:t>
            </a:r>
            <a:r>
              <a:rPr lang="en-US" sz="2200" dirty="0">
                <a:latin typeface="Calibri" panose="020F0502020204030204" pitchFamily="34" charset="0"/>
                <a:ea typeface="Calibri" panose="020F0502020204030204" pitchFamily="34" charset="0"/>
              </a:rPr>
              <a:t>I</a:t>
            </a:r>
            <a:r>
              <a:rPr lang="en-US" sz="2200" dirty="0">
                <a:effectLst/>
                <a:latin typeface="Calibri" panose="020F0502020204030204" pitchFamily="34" charset="0"/>
                <a:ea typeface="Calibri" panose="020F0502020204030204" pitchFamily="34" charset="0"/>
              </a:rPr>
              <a:t>t is the relations that make us who we are or who we recognize each other as.</a:t>
            </a:r>
            <a:endParaRPr lang="de-DE" sz="2200" dirty="0"/>
          </a:p>
        </p:txBody>
      </p:sp>
      <p:sp>
        <p:nvSpPr>
          <p:cNvPr id="9" name="Rechteck 8">
            <a:extLst>
              <a:ext uri="{FF2B5EF4-FFF2-40B4-BE49-F238E27FC236}">
                <a16:creationId xmlns:a16="http://schemas.microsoft.com/office/drawing/2014/main" id="{C229F144-3188-47E2-A171-7E4368522A4A}"/>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Tree>
    <p:extLst>
      <p:ext uri="{BB962C8B-B14F-4D97-AF65-F5344CB8AC3E}">
        <p14:creationId xmlns:p14="http://schemas.microsoft.com/office/powerpoint/2010/main" val="68710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87" y="1318332"/>
            <a:ext cx="10976060" cy="820064"/>
          </a:xfrm>
        </p:spPr>
        <p:txBody>
          <a:bodyPr/>
          <a:lstStyle/>
          <a:p>
            <a:r>
              <a:rPr lang="de-DE" sz="2900" cap="small" dirty="0"/>
              <a:t>4. Sex Robots – A Critical-Posthumanist Alternative</a:t>
            </a:r>
          </a:p>
        </p:txBody>
      </p:sp>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16</a:t>
            </a:fld>
            <a:r>
              <a:rPr lang="de-AT" dirty="0"/>
              <a:t>/20</a:t>
            </a:r>
          </a:p>
        </p:txBody>
      </p:sp>
      <p:sp>
        <p:nvSpPr>
          <p:cNvPr id="7" name="Textfeld 6">
            <a:extLst>
              <a:ext uri="{FF2B5EF4-FFF2-40B4-BE49-F238E27FC236}">
                <a16:creationId xmlns:a16="http://schemas.microsoft.com/office/drawing/2014/main" id="{974B135F-4D97-49A9-B1E7-8F1CB74069AD}"/>
              </a:ext>
            </a:extLst>
          </p:cNvPr>
          <p:cNvSpPr txBox="1"/>
          <p:nvPr/>
        </p:nvSpPr>
        <p:spPr>
          <a:xfrm>
            <a:off x="363211" y="2435533"/>
            <a:ext cx="11482425" cy="3524042"/>
          </a:xfrm>
          <a:prstGeom prst="rect">
            <a:avLst/>
          </a:prstGeom>
          <a:noFill/>
        </p:spPr>
        <p:txBody>
          <a:bodyPr wrap="square" rtlCol="0">
            <a:spAutoFit/>
          </a:bodyPr>
          <a:lstStyle/>
          <a:p>
            <a:pPr lvl="0">
              <a:spcAft>
                <a:spcPts val="600"/>
              </a:spcAft>
            </a:pPr>
            <a:r>
              <a:rPr lang="en-US" sz="2300" b="1" cap="small"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User’s and the Sex Robot’s Self</a:t>
            </a:r>
          </a:p>
          <a:p>
            <a:pPr marL="514350" lvl="0" indent="-514350">
              <a:spcAft>
                <a:spcPts val="600"/>
              </a:spcAft>
              <a:buFont typeface="Courier New" panose="02070309020205020404" pitchFamily="49" charset="0"/>
              <a:buChar char="o"/>
            </a:pPr>
            <a:r>
              <a:rPr lang="en-US" sz="2100" dirty="0">
                <a:effectLst/>
                <a:latin typeface="Calibri" panose="020F0502020204030204" pitchFamily="34" charset="0"/>
                <a:ea typeface="Calibri" panose="020F0502020204030204" pitchFamily="34" charset="0"/>
              </a:rPr>
              <a:t>Although created primarily for the purpose of sex, the companies advertise precisely that users obtain artificial partners with sex robots. What is important for the owner of a sex robot in a partnership, the aspects of their character and personality that the person in question wants to bring into a relationship, or the facets of the self that can emerge through the artificial counterpart in the relationship, are individually specific and not necessarily limited to the sexual.</a:t>
            </a:r>
          </a:p>
          <a:p>
            <a:pPr marL="514350" lvl="0" indent="-514350">
              <a:spcAft>
                <a:spcPts val="600"/>
              </a:spcAft>
              <a:buFont typeface="Courier New" panose="02070309020205020404" pitchFamily="49" charset="0"/>
              <a:buChar char="o"/>
            </a:pPr>
            <a:r>
              <a:rPr lang="en-US" sz="2100" dirty="0">
                <a:effectLst/>
                <a:latin typeface="Calibri" panose="020F0502020204030204" pitchFamily="34" charset="0"/>
                <a:ea typeface="Calibri" panose="020F0502020204030204" pitchFamily="34" charset="0"/>
              </a:rPr>
              <a:t>The self of the respective sex robot, on the other hand, is pretty limited – at least with regard to the external and character design options that are specified by the company. Theoretically, however, it is conceivable that users will find an interesting conversation partner in their specific sex robot and that a more multifaceted artificial self will thus emerge in the relationship with it.</a:t>
            </a:r>
            <a:endParaRPr lang="de-DE" sz="2100" dirty="0"/>
          </a:p>
        </p:txBody>
      </p:sp>
      <p:sp>
        <p:nvSpPr>
          <p:cNvPr id="9" name="Rechteck 8">
            <a:extLst>
              <a:ext uri="{FF2B5EF4-FFF2-40B4-BE49-F238E27FC236}">
                <a16:creationId xmlns:a16="http://schemas.microsoft.com/office/drawing/2014/main" id="{C229F144-3188-47E2-A171-7E4368522A4A}"/>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Tree>
    <p:extLst>
      <p:ext uri="{BB962C8B-B14F-4D97-AF65-F5344CB8AC3E}">
        <p14:creationId xmlns:p14="http://schemas.microsoft.com/office/powerpoint/2010/main" val="3603908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87" y="1318332"/>
            <a:ext cx="10976060" cy="820064"/>
          </a:xfrm>
        </p:spPr>
        <p:txBody>
          <a:bodyPr/>
          <a:lstStyle/>
          <a:p>
            <a:r>
              <a:rPr lang="de-DE" sz="2900" cap="small" dirty="0"/>
              <a:t>4. Sex Robots – A Critical-Posthumanist Alternative</a:t>
            </a:r>
          </a:p>
        </p:txBody>
      </p:sp>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17</a:t>
            </a:fld>
            <a:r>
              <a:rPr lang="de-AT" dirty="0"/>
              <a:t>/20</a:t>
            </a:r>
          </a:p>
        </p:txBody>
      </p:sp>
      <p:sp>
        <p:nvSpPr>
          <p:cNvPr id="7" name="Textfeld 6">
            <a:extLst>
              <a:ext uri="{FF2B5EF4-FFF2-40B4-BE49-F238E27FC236}">
                <a16:creationId xmlns:a16="http://schemas.microsoft.com/office/drawing/2014/main" id="{974B135F-4D97-49A9-B1E7-8F1CB74069AD}"/>
              </a:ext>
            </a:extLst>
          </p:cNvPr>
          <p:cNvSpPr txBox="1"/>
          <p:nvPr/>
        </p:nvSpPr>
        <p:spPr>
          <a:xfrm>
            <a:off x="363211" y="2435533"/>
            <a:ext cx="11482425" cy="3385542"/>
          </a:xfrm>
          <a:prstGeom prst="rect">
            <a:avLst/>
          </a:prstGeom>
          <a:noFill/>
        </p:spPr>
        <p:txBody>
          <a:bodyPr wrap="square" rtlCol="0">
            <a:spAutoFit/>
          </a:bodyPr>
          <a:lstStyle/>
          <a:p>
            <a:pPr lvl="0">
              <a:spcAft>
                <a:spcPts val="600"/>
              </a:spcAft>
            </a:pPr>
            <a:r>
              <a:rPr lang="en-US" sz="2400" b="1" cap="small"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Legacy of </a:t>
            </a:r>
            <a:r>
              <a:rPr lang="en-US" sz="2400" b="1" cap="small">
                <a:solidFill>
                  <a:srgbClr val="0070C0"/>
                </a:solidFill>
                <a:latin typeface="Calibri" panose="020F0502020204030204" pitchFamily="34" charset="0"/>
                <a:ea typeface="Calibri" panose="020F0502020204030204" pitchFamily="34" charset="0"/>
                <a:cs typeface="Times New Roman" panose="02020603050405020304" pitchFamily="18" charset="0"/>
              </a:rPr>
              <a:t>(Previous) </a:t>
            </a:r>
            <a:r>
              <a:rPr lang="en-US" sz="2400" b="1" cap="small" dirty="0">
                <a:solidFill>
                  <a:srgbClr val="0070C0"/>
                </a:solidFill>
                <a:latin typeface="Calibri" panose="020F0502020204030204" pitchFamily="34" charset="0"/>
                <a:ea typeface="Calibri" panose="020F0502020204030204" pitchFamily="34" charset="0"/>
                <a:cs typeface="Times New Roman" panose="02020603050405020304" pitchFamily="18" charset="0"/>
              </a:rPr>
              <a:t>Relationships</a:t>
            </a:r>
          </a:p>
          <a:p>
            <a:pPr marL="514350" lvl="0" indent="-514350">
              <a:spcAft>
                <a:spcPts val="600"/>
              </a:spcAft>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rPr>
              <a:t>However, the legacy of previous relationships in the form of antifeminist, exclusionary (structurally discriminating, sexist, oppressive) features is to be criticized. </a:t>
            </a:r>
          </a:p>
          <a:p>
            <a:pPr marL="514350" lvl="0" indent="-514350">
              <a:spcAft>
                <a:spcPts val="600"/>
              </a:spcAft>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rPr>
              <a:t>In the case of </a:t>
            </a:r>
            <a:r>
              <a:rPr lang="en-US" sz="2200" i="1" dirty="0" err="1">
                <a:effectLst/>
                <a:latin typeface="Calibri" panose="020F0502020204030204" pitchFamily="34" charset="0"/>
                <a:ea typeface="Calibri" panose="020F0502020204030204" pitchFamily="34" charset="0"/>
              </a:rPr>
              <a:t>Roxxxy</a:t>
            </a:r>
            <a:r>
              <a:rPr lang="en-US" sz="2200" dirty="0">
                <a:effectLst/>
                <a:latin typeface="Calibri" panose="020F0502020204030204" pitchFamily="34" charset="0"/>
                <a:ea typeface="Calibri" panose="020F0502020204030204" pitchFamily="34" charset="0"/>
              </a:rPr>
              <a:t>, this particularly concerns its pre-programmed personalities, in the case of all currently existing sex robots, their extremely limited image of attractive femaleness. </a:t>
            </a:r>
          </a:p>
          <a:p>
            <a:pPr marL="514350" lvl="0" indent="-514350">
              <a:spcAft>
                <a:spcPts val="600"/>
              </a:spcAft>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rPr>
              <a:t>It is not the sex robots themselves that are feminist or antifeminist technologies, but rather some features that have been created, implemented, or defined in them in earlier relations with the companies are to be interpreted as feminist or antifeminist, depending on whether they reinforce inclusionary or exclusionary tendencies in later relations.</a:t>
            </a:r>
            <a:endParaRPr lang="de-DE" sz="2200" dirty="0"/>
          </a:p>
        </p:txBody>
      </p:sp>
      <p:sp>
        <p:nvSpPr>
          <p:cNvPr id="9" name="Rechteck 8">
            <a:extLst>
              <a:ext uri="{FF2B5EF4-FFF2-40B4-BE49-F238E27FC236}">
                <a16:creationId xmlns:a16="http://schemas.microsoft.com/office/drawing/2014/main" id="{C229F144-3188-47E2-A171-7E4368522A4A}"/>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Tree>
    <p:extLst>
      <p:ext uri="{BB962C8B-B14F-4D97-AF65-F5344CB8AC3E}">
        <p14:creationId xmlns:p14="http://schemas.microsoft.com/office/powerpoint/2010/main" val="2900170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87" y="1318332"/>
            <a:ext cx="11098213" cy="820064"/>
          </a:xfrm>
        </p:spPr>
        <p:txBody>
          <a:bodyPr/>
          <a:lstStyle/>
          <a:p>
            <a:r>
              <a:rPr lang="de-DE" sz="2900" cap="small" dirty="0"/>
              <a:t>5. </a:t>
            </a:r>
            <a:r>
              <a:rPr lang="de-DE" sz="2900" cap="small" dirty="0" err="1"/>
              <a:t>Conclusion</a:t>
            </a:r>
            <a:endParaRPr lang="de-DE" sz="2900" cap="small" dirty="0"/>
          </a:p>
        </p:txBody>
      </p:sp>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18</a:t>
            </a:fld>
            <a:r>
              <a:rPr lang="de-AT" dirty="0"/>
              <a:t>/20</a:t>
            </a:r>
          </a:p>
        </p:txBody>
      </p:sp>
      <p:sp>
        <p:nvSpPr>
          <p:cNvPr id="6" name="Rechteck 5">
            <a:extLst>
              <a:ext uri="{FF2B5EF4-FFF2-40B4-BE49-F238E27FC236}">
                <a16:creationId xmlns:a16="http://schemas.microsoft.com/office/drawing/2014/main" id="{880E98D2-2F0A-4161-BB3E-1F2585910837}"/>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
        <p:nvSpPr>
          <p:cNvPr id="8" name="Textfeld 7">
            <a:extLst>
              <a:ext uri="{FF2B5EF4-FFF2-40B4-BE49-F238E27FC236}">
                <a16:creationId xmlns:a16="http://schemas.microsoft.com/office/drawing/2014/main" id="{B1801849-08AA-4713-BFA9-BECDFE78A46E}"/>
              </a:ext>
            </a:extLst>
          </p:cNvPr>
          <p:cNvSpPr txBox="1"/>
          <p:nvPr/>
        </p:nvSpPr>
        <p:spPr>
          <a:xfrm>
            <a:off x="331787" y="2284016"/>
            <a:ext cx="11300889" cy="3939540"/>
          </a:xfrm>
          <a:prstGeom prst="rect">
            <a:avLst/>
          </a:prstGeom>
          <a:noFill/>
        </p:spPr>
        <p:txBody>
          <a:bodyPr wrap="square" rtlCol="0">
            <a:spAutoFit/>
          </a:bodyPr>
          <a:lstStyle/>
          <a:p>
            <a:pPr marL="342900" indent="-342900">
              <a:spcAft>
                <a:spcPts val="600"/>
              </a:spcAft>
              <a:buFont typeface="Courier New" panose="02070309020205020404" pitchFamily="49" charset="0"/>
              <a:buChar char="o"/>
            </a:pPr>
            <a:r>
              <a:rPr lang="en-US" sz="2000" cap="small" dirty="0">
                <a:solidFill>
                  <a:srgbClr val="0070C0"/>
                </a:solidFill>
              </a:rPr>
              <a:t>Part 2: </a:t>
            </a:r>
            <a:r>
              <a:rPr lang="en-US" sz="2000" dirty="0">
                <a:effectLst/>
                <a:latin typeface="Calibri" panose="020F0502020204030204" pitchFamily="34" charset="0"/>
                <a:ea typeface="Calibri" panose="020F0502020204030204" pitchFamily="34" charset="0"/>
                <a:cs typeface="Times New Roman" panose="02020603050405020304" pitchFamily="18" charset="0"/>
              </a:rPr>
              <a:t>I explained what a feminist technology is, following the approach of Linda Layne et al.</a:t>
            </a:r>
          </a:p>
          <a:p>
            <a:pPr marL="342900" indent="-342900">
              <a:spcAft>
                <a:spcPts val="600"/>
              </a:spcAft>
              <a:buFont typeface="Courier New" panose="02070309020205020404" pitchFamily="49" charset="0"/>
              <a:buChar char="o"/>
            </a:pPr>
            <a:r>
              <a:rPr lang="en-US" sz="2000" cap="small" dirty="0">
                <a:solidFill>
                  <a:srgbClr val="0070C0"/>
                </a:solidFill>
              </a:rPr>
              <a:t>Part 3: </a:t>
            </a:r>
            <a:r>
              <a:rPr lang="en-US" sz="2000" dirty="0"/>
              <a:t>I reflected on sex robots as potential feminist technologies from three traditional or classical feminist schools, namely radical, liberal, and </a:t>
            </a:r>
            <a:r>
              <a:rPr lang="en-US" sz="2000" dirty="0" err="1"/>
              <a:t>deconstructivist</a:t>
            </a:r>
            <a:r>
              <a:rPr lang="en-US" sz="2000" dirty="0"/>
              <a:t> or queer feminism. </a:t>
            </a:r>
          </a:p>
          <a:p>
            <a:pPr marL="342900" indent="-342900">
              <a:spcAft>
                <a:spcPts val="600"/>
              </a:spcAft>
              <a:buFont typeface="Courier New" panose="02070309020205020404" pitchFamily="49" charset="0"/>
              <a:buChar char="o"/>
            </a:pPr>
            <a:r>
              <a:rPr lang="en-US" sz="2000" cap="small" dirty="0">
                <a:solidFill>
                  <a:srgbClr val="0070C0"/>
                </a:solidFill>
              </a:rPr>
              <a:t>Part 4: </a:t>
            </a:r>
            <a:r>
              <a:rPr lang="en-US" sz="2000" dirty="0">
                <a:effectLst/>
                <a:latin typeface="Calibri" panose="020F0502020204030204" pitchFamily="34" charset="0"/>
                <a:ea typeface="Calibri" panose="020F0502020204030204" pitchFamily="34" charset="0"/>
                <a:cs typeface="Times New Roman" panose="02020603050405020304" pitchFamily="18" charset="0"/>
              </a:rPr>
              <a:t>I presented critical-</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posthumanist</a:t>
            </a:r>
            <a:r>
              <a:rPr lang="en-US" sz="2000" dirty="0">
                <a:effectLst/>
                <a:latin typeface="Calibri" panose="020F0502020204030204" pitchFamily="34" charset="0"/>
                <a:ea typeface="Calibri" panose="020F0502020204030204" pitchFamily="34" charset="0"/>
                <a:cs typeface="Times New Roman" panose="02020603050405020304" pitchFamily="18" charset="0"/>
              </a:rPr>
              <a:t> alternatives, concentrating on thinkers (such as Haraway and Barad) who prefer to focus on the relation and not on the relata (the agents, subjects, and objects). </a:t>
            </a:r>
            <a:r>
              <a:rPr lang="en-US" sz="2000" dirty="0">
                <a:effectLst/>
                <a:latin typeface="Calibri" panose="020F0502020204030204" pitchFamily="34" charset="0"/>
                <a:ea typeface="Calibri" panose="020F0502020204030204" pitchFamily="34" charset="0"/>
              </a:rPr>
              <a:t>Where classical feminisms have a tendency to use the label of feminist technology to blanketly condemn certain technologies as antifeminist, but in this way in turn perpetuate exclusionary (and thus themselves antifeminist) patterns, the critical-</a:t>
            </a:r>
            <a:r>
              <a:rPr lang="en-US" sz="2000" dirty="0" err="1">
                <a:effectLst/>
                <a:latin typeface="Calibri" panose="020F0502020204030204" pitchFamily="34" charset="0"/>
                <a:ea typeface="Calibri" panose="020F0502020204030204" pitchFamily="34" charset="0"/>
              </a:rPr>
              <a:t>posthumanist</a:t>
            </a:r>
            <a:r>
              <a:rPr lang="en-US" sz="2000" dirty="0">
                <a:effectLst/>
                <a:latin typeface="Calibri" panose="020F0502020204030204" pitchFamily="34" charset="0"/>
                <a:ea typeface="Calibri" panose="020F0502020204030204" pitchFamily="34" charset="0"/>
              </a:rPr>
              <a:t> perspective allows for a more nuanced view that further develops </a:t>
            </a:r>
            <a:r>
              <a:rPr lang="en-US" sz="2000" dirty="0" err="1">
                <a:effectLst/>
                <a:latin typeface="Calibri" panose="020F0502020204030204" pitchFamily="34" charset="0"/>
                <a:ea typeface="Calibri" panose="020F0502020204030204" pitchFamily="34" charset="0"/>
              </a:rPr>
              <a:t>deconstructivist</a:t>
            </a:r>
            <a:r>
              <a:rPr lang="en-US" sz="2000" dirty="0">
                <a:effectLst/>
                <a:latin typeface="Calibri" panose="020F0502020204030204" pitchFamily="34" charset="0"/>
                <a:ea typeface="Calibri" panose="020F0502020204030204" pitchFamily="34" charset="0"/>
              </a:rPr>
              <a:t> and queer feminist approaches. From the perspective of critical posthumanism, it would be entirely possible to develop feminist sex robots, or rather, according to critical </a:t>
            </a:r>
            <a:r>
              <a:rPr lang="en-US" sz="2000" dirty="0" err="1">
                <a:effectLst/>
                <a:latin typeface="Calibri" panose="020F0502020204030204" pitchFamily="34" charset="0"/>
                <a:ea typeface="Calibri" panose="020F0502020204030204" pitchFamily="34" charset="0"/>
              </a:rPr>
              <a:t>posthumanists</a:t>
            </a:r>
            <a:r>
              <a:rPr lang="en-US" sz="2000" dirty="0">
                <a:effectLst/>
                <a:latin typeface="Calibri" panose="020F0502020204030204" pitchFamily="34" charset="0"/>
                <a:ea typeface="Calibri" panose="020F0502020204030204" pitchFamily="34" charset="0"/>
              </a:rPr>
              <a:t>, talk of feminist or antifeminist technologies is itself precisely problematic, as it encourages exclusionary traits.</a:t>
            </a:r>
            <a:endParaRPr lang="de-DE"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42175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87" y="1318332"/>
            <a:ext cx="11098213" cy="820064"/>
          </a:xfrm>
        </p:spPr>
        <p:txBody>
          <a:bodyPr/>
          <a:lstStyle/>
          <a:p>
            <a:r>
              <a:rPr lang="de-DE" sz="2900" cap="small" dirty="0"/>
              <a:t>5. </a:t>
            </a:r>
            <a:r>
              <a:rPr lang="de-DE" sz="2900" cap="small" dirty="0" err="1"/>
              <a:t>Conclusion</a:t>
            </a:r>
            <a:endParaRPr lang="de-DE" sz="2900" cap="small" dirty="0"/>
          </a:p>
        </p:txBody>
      </p:sp>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19</a:t>
            </a:fld>
            <a:r>
              <a:rPr lang="de-AT" dirty="0"/>
              <a:t>/20</a:t>
            </a:r>
          </a:p>
        </p:txBody>
      </p:sp>
      <p:sp>
        <p:nvSpPr>
          <p:cNvPr id="6" name="Rechteck 5">
            <a:extLst>
              <a:ext uri="{FF2B5EF4-FFF2-40B4-BE49-F238E27FC236}">
                <a16:creationId xmlns:a16="http://schemas.microsoft.com/office/drawing/2014/main" id="{880E98D2-2F0A-4161-BB3E-1F2585910837}"/>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
        <p:nvSpPr>
          <p:cNvPr id="8" name="Textfeld 7">
            <a:extLst>
              <a:ext uri="{FF2B5EF4-FFF2-40B4-BE49-F238E27FC236}">
                <a16:creationId xmlns:a16="http://schemas.microsoft.com/office/drawing/2014/main" id="{B1801849-08AA-4713-BFA9-BECDFE78A46E}"/>
              </a:ext>
            </a:extLst>
          </p:cNvPr>
          <p:cNvSpPr txBox="1"/>
          <p:nvPr/>
        </p:nvSpPr>
        <p:spPr>
          <a:xfrm>
            <a:off x="331787" y="2273101"/>
            <a:ext cx="11348023" cy="3693319"/>
          </a:xfrm>
          <a:prstGeom prst="rect">
            <a:avLst/>
          </a:prstGeom>
          <a:noFill/>
        </p:spPr>
        <p:txBody>
          <a:bodyPr wrap="square" rtlCol="0">
            <a:spAutoFit/>
          </a:bodyPr>
          <a:lstStyle/>
          <a:p>
            <a:pPr marL="342900" indent="-342900">
              <a:spcAft>
                <a:spcPts val="600"/>
              </a:spcAft>
              <a:buFont typeface="Courier New" panose="02070309020205020404" pitchFamily="49" charset="0"/>
              <a:buChar char="o"/>
            </a:pPr>
            <a:r>
              <a:rPr lang="en-US" sz="2600" cap="small" dirty="0">
                <a:solidFill>
                  <a:srgbClr val="0070C0"/>
                </a:solidFill>
              </a:rPr>
              <a:t>Part 4: </a:t>
            </a:r>
            <a:r>
              <a:rPr lang="en-US" sz="2600" dirty="0">
                <a:effectLst/>
                <a:latin typeface="Calibri" panose="020F0502020204030204" pitchFamily="34" charset="0"/>
                <a:ea typeface="Calibri" panose="020F0502020204030204" pitchFamily="34" charset="0"/>
              </a:rPr>
              <a:t>Focusing on relations and being aware of their feminist (inclusionary) or antifeminist (exclusionary) features, on the other hand, has two advantages: First, it is more accurate, because this approach makes it possible to uncover the actual causes of the problem and to move away from the blanket remediation of any symptoms in the judgment of </a:t>
            </a:r>
            <a:r>
              <a:rPr lang="de-DE" sz="2600" cap="small" dirty="0"/>
              <a:t>»</a:t>
            </a:r>
            <a:r>
              <a:rPr lang="en-US" sz="2600" dirty="0">
                <a:effectLst/>
                <a:latin typeface="Calibri" panose="020F0502020204030204" pitchFamily="34" charset="0"/>
                <a:ea typeface="Calibri" panose="020F0502020204030204" pitchFamily="34" charset="0"/>
              </a:rPr>
              <a:t>feminist technology</a:t>
            </a:r>
            <a:r>
              <a:rPr lang="de-DE" sz="2600" cap="small" dirty="0"/>
              <a:t>«</a:t>
            </a:r>
            <a:r>
              <a:rPr lang="en-US" sz="2600" dirty="0">
                <a:effectLst/>
                <a:latin typeface="Calibri" panose="020F0502020204030204" pitchFamily="34" charset="0"/>
                <a:ea typeface="Calibri" panose="020F0502020204030204" pitchFamily="34" charset="0"/>
              </a:rPr>
              <a:t> or </a:t>
            </a:r>
            <a:r>
              <a:rPr lang="de-DE" sz="2600" cap="small" dirty="0"/>
              <a:t>»</a:t>
            </a:r>
            <a:r>
              <a:rPr lang="en-US" sz="2600" dirty="0">
                <a:effectLst/>
                <a:latin typeface="Calibri" panose="020F0502020204030204" pitchFamily="34" charset="0"/>
                <a:ea typeface="Calibri" panose="020F0502020204030204" pitchFamily="34" charset="0"/>
              </a:rPr>
              <a:t>antifeminist technology</a:t>
            </a:r>
            <a:r>
              <a:rPr lang="de-DE" sz="2600" cap="small" dirty="0"/>
              <a:t>«</a:t>
            </a:r>
            <a:r>
              <a:rPr lang="en-US" sz="2600" dirty="0">
                <a:effectLst/>
                <a:latin typeface="Calibri" panose="020F0502020204030204" pitchFamily="34" charset="0"/>
                <a:ea typeface="Calibri" panose="020F0502020204030204" pitchFamily="34" charset="0"/>
              </a:rPr>
              <a:t> (for instance, when Kathleen Richardson wants to ban sex robots per se). Second, this approach does not perpetuate exclusionary (discriminatory, sexist, oppressive) and thus antifeminist tendencies by condemning the users of certain technologies as well as the technologies themselves as antifeminist.</a:t>
            </a:r>
            <a:endParaRPr lang="de-DE" sz="2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1039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5641" y="1332186"/>
            <a:ext cx="8532813" cy="820064"/>
          </a:xfrm>
        </p:spPr>
        <p:txBody>
          <a:bodyPr/>
          <a:lstStyle/>
          <a:p>
            <a:r>
              <a:rPr lang="de-AT" sz="2900" cap="small" dirty="0"/>
              <a:t>Agenda</a:t>
            </a:r>
          </a:p>
        </p:txBody>
      </p:sp>
      <p:sp>
        <p:nvSpPr>
          <p:cNvPr id="3" name="Inhaltsplatzhalter 2"/>
          <p:cNvSpPr>
            <a:spLocks noGrp="1"/>
          </p:cNvSpPr>
          <p:nvPr>
            <p:ph idx="1"/>
          </p:nvPr>
        </p:nvSpPr>
        <p:spPr>
          <a:xfrm>
            <a:off x="345641" y="2465285"/>
            <a:ext cx="11444577" cy="3459306"/>
          </a:xfrm>
        </p:spPr>
        <p:txBody>
          <a:bodyPr/>
          <a:lstStyle/>
          <a:p>
            <a:pPr marL="514800" indent="-514800">
              <a:lnSpc>
                <a:spcPct val="100000"/>
              </a:lnSpc>
              <a:spcBef>
                <a:spcPts val="0"/>
              </a:spcBef>
              <a:spcAft>
                <a:spcPts val="1200"/>
              </a:spcAft>
              <a:buNone/>
            </a:pPr>
            <a:r>
              <a:rPr lang="de-DE" sz="2400" b="1" dirty="0"/>
              <a:t>1.	</a:t>
            </a:r>
            <a:r>
              <a:rPr lang="de-DE" sz="2400" dirty="0" err="1"/>
              <a:t>Introduction</a:t>
            </a:r>
            <a:endParaRPr lang="de-DE" sz="2400" dirty="0"/>
          </a:p>
          <a:p>
            <a:pPr marL="514800" indent="-514800">
              <a:lnSpc>
                <a:spcPct val="100000"/>
              </a:lnSpc>
              <a:spcBef>
                <a:spcPts val="0"/>
              </a:spcBef>
              <a:spcAft>
                <a:spcPts val="1200"/>
              </a:spcAft>
              <a:buNone/>
            </a:pPr>
            <a:r>
              <a:rPr lang="de-DE" sz="2400" b="1" dirty="0"/>
              <a:t>2. </a:t>
            </a:r>
            <a:r>
              <a:rPr lang="de-DE" sz="2400" dirty="0"/>
              <a:t>	</a:t>
            </a:r>
            <a:r>
              <a:rPr lang="de-DE" sz="2400" dirty="0" err="1"/>
              <a:t>What</a:t>
            </a:r>
            <a:r>
              <a:rPr lang="de-DE" sz="2400" dirty="0"/>
              <a:t> </a:t>
            </a:r>
            <a:r>
              <a:rPr lang="de-DE" sz="2400" dirty="0" err="1"/>
              <a:t>is</a:t>
            </a:r>
            <a:r>
              <a:rPr lang="de-DE" sz="2400" dirty="0"/>
              <a:t> a Feminist Technology? </a:t>
            </a:r>
          </a:p>
          <a:p>
            <a:pPr marL="514800" lvl="1" indent="-514800">
              <a:lnSpc>
                <a:spcPct val="100000"/>
              </a:lnSpc>
              <a:spcBef>
                <a:spcPts val="0"/>
              </a:spcBef>
              <a:spcAft>
                <a:spcPts val="1200"/>
              </a:spcAft>
              <a:buNone/>
            </a:pPr>
            <a:r>
              <a:rPr lang="de-DE" sz="2400" b="1" dirty="0"/>
              <a:t>3. 	</a:t>
            </a:r>
            <a:r>
              <a:rPr lang="de-DE" sz="2400" dirty="0"/>
              <a:t>Sex Robots – Traditional Feminist </a:t>
            </a:r>
            <a:r>
              <a:rPr lang="de-DE" sz="2400" dirty="0" err="1"/>
              <a:t>Perspectives</a:t>
            </a:r>
            <a:endParaRPr lang="de-DE" sz="2400" dirty="0"/>
          </a:p>
          <a:p>
            <a:pPr marL="514800" lvl="1" indent="-514800">
              <a:lnSpc>
                <a:spcPct val="100000"/>
              </a:lnSpc>
              <a:spcBef>
                <a:spcPts val="0"/>
              </a:spcBef>
              <a:spcAft>
                <a:spcPts val="1200"/>
              </a:spcAft>
              <a:buNone/>
            </a:pPr>
            <a:r>
              <a:rPr lang="de-DE" sz="2400" b="1" dirty="0"/>
              <a:t>4. 	</a:t>
            </a:r>
            <a:r>
              <a:rPr lang="de-DE" sz="2400" dirty="0"/>
              <a:t>Sex Robots – A Critical-Posthumanist Alternative </a:t>
            </a:r>
            <a:endParaRPr lang="de-DE" sz="2400" b="1" dirty="0"/>
          </a:p>
          <a:p>
            <a:pPr marL="514800" lvl="1" indent="-514800">
              <a:lnSpc>
                <a:spcPct val="100000"/>
              </a:lnSpc>
              <a:spcBef>
                <a:spcPts val="0"/>
              </a:spcBef>
              <a:spcAft>
                <a:spcPts val="1200"/>
              </a:spcAft>
              <a:buNone/>
            </a:pPr>
            <a:r>
              <a:rPr lang="de-DE" sz="2400" b="1" dirty="0"/>
              <a:t>5.	</a:t>
            </a:r>
            <a:r>
              <a:rPr lang="de-DE" sz="2400" dirty="0" err="1"/>
              <a:t>Conclusion</a:t>
            </a:r>
            <a:endParaRPr lang="de-DE" sz="2400" dirty="0"/>
          </a:p>
        </p:txBody>
      </p:sp>
      <p:sp>
        <p:nvSpPr>
          <p:cNvPr id="6" name="Foliennummernplatzhalter 5"/>
          <p:cNvSpPr>
            <a:spLocks noGrp="1"/>
          </p:cNvSpPr>
          <p:nvPr>
            <p:ph type="sldNum" sz="quarter" idx="12"/>
          </p:nvPr>
        </p:nvSpPr>
        <p:spPr/>
        <p:txBody>
          <a:bodyPr/>
          <a:lstStyle/>
          <a:p>
            <a:r>
              <a:rPr lang="de-AT" dirty="0"/>
              <a:t>Page </a:t>
            </a:r>
            <a:fld id="{05A5AE1F-4813-4D0A-B870-8FB3219A4125}" type="slidenum">
              <a:rPr lang="de-AT" smtClean="0"/>
              <a:pPr/>
              <a:t>2</a:t>
            </a:fld>
            <a:r>
              <a:rPr lang="de-AT" dirty="0"/>
              <a:t>/20</a:t>
            </a:r>
          </a:p>
        </p:txBody>
      </p:sp>
      <p:sp>
        <p:nvSpPr>
          <p:cNvPr id="7" name="Rechteck 6">
            <a:extLst>
              <a:ext uri="{FF2B5EF4-FFF2-40B4-BE49-F238E27FC236}">
                <a16:creationId xmlns:a16="http://schemas.microsoft.com/office/drawing/2014/main" id="{C9057249-A1FC-4E9C-AC09-15B0E3535282}"/>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Tree>
    <p:extLst>
      <p:ext uri="{BB962C8B-B14F-4D97-AF65-F5344CB8AC3E}">
        <p14:creationId xmlns:p14="http://schemas.microsoft.com/office/powerpoint/2010/main" val="4280059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20</a:t>
            </a:fld>
            <a:r>
              <a:rPr lang="de-AT" dirty="0"/>
              <a:t>/20</a:t>
            </a:r>
          </a:p>
        </p:txBody>
      </p:sp>
      <p:sp>
        <p:nvSpPr>
          <p:cNvPr id="6" name="Textfeld 5"/>
          <p:cNvSpPr txBox="1"/>
          <p:nvPr/>
        </p:nvSpPr>
        <p:spPr>
          <a:xfrm>
            <a:off x="576577" y="6233527"/>
            <a:ext cx="6955007" cy="553998"/>
          </a:xfrm>
          <a:prstGeom prst="rect">
            <a:avLst/>
          </a:prstGeom>
          <a:noFill/>
        </p:spPr>
        <p:txBody>
          <a:bodyPr wrap="square" rtlCol="0">
            <a:spAutoFit/>
          </a:bodyPr>
          <a:lstStyle/>
          <a:p>
            <a:pPr algn="ctr"/>
            <a:r>
              <a:rPr lang="de-DE" sz="3000" b="1" cap="small" dirty="0" err="1">
                <a:solidFill>
                  <a:schemeClr val="accent1"/>
                </a:solidFill>
              </a:rPr>
              <a:t>Thank</a:t>
            </a:r>
            <a:r>
              <a:rPr lang="de-DE" sz="3000" b="1" cap="small" dirty="0">
                <a:solidFill>
                  <a:schemeClr val="accent1"/>
                </a:solidFill>
              </a:rPr>
              <a:t> </a:t>
            </a:r>
            <a:r>
              <a:rPr lang="de-DE" sz="3000" b="1" cap="small" dirty="0" err="1">
                <a:solidFill>
                  <a:schemeClr val="accent1"/>
                </a:solidFill>
              </a:rPr>
              <a:t>You</a:t>
            </a:r>
            <a:r>
              <a:rPr lang="de-DE" sz="3000" b="1" cap="small" dirty="0">
                <a:solidFill>
                  <a:schemeClr val="accent1"/>
                </a:solidFill>
              </a:rPr>
              <a:t> Very Much </a:t>
            </a:r>
            <a:r>
              <a:rPr lang="de-DE" sz="3000" b="1" cap="small" dirty="0" err="1">
                <a:solidFill>
                  <a:schemeClr val="accent1"/>
                </a:solidFill>
              </a:rPr>
              <a:t>For</a:t>
            </a:r>
            <a:r>
              <a:rPr lang="de-DE" sz="3000" b="1" cap="small" dirty="0">
                <a:solidFill>
                  <a:schemeClr val="accent1"/>
                </a:solidFill>
              </a:rPr>
              <a:t> </a:t>
            </a:r>
            <a:r>
              <a:rPr lang="de-DE" sz="3000" b="1" cap="small" dirty="0" err="1">
                <a:solidFill>
                  <a:schemeClr val="accent1"/>
                </a:solidFill>
              </a:rPr>
              <a:t>Your</a:t>
            </a:r>
            <a:r>
              <a:rPr lang="de-DE" sz="3000" b="1" cap="small" dirty="0">
                <a:solidFill>
                  <a:schemeClr val="accent1"/>
                </a:solidFill>
              </a:rPr>
              <a:t> </a:t>
            </a:r>
            <a:r>
              <a:rPr lang="de-DE" sz="3000" b="1" cap="small" dirty="0" err="1">
                <a:solidFill>
                  <a:schemeClr val="accent1"/>
                </a:solidFill>
              </a:rPr>
              <a:t>attention</a:t>
            </a:r>
            <a:endParaRPr lang="de-DE" sz="3000" cap="small" dirty="0">
              <a:solidFill>
                <a:schemeClr val="accent1"/>
              </a:solidFill>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4352" y="2987373"/>
            <a:ext cx="2166413" cy="306997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extfeld 2"/>
          <p:cNvSpPr txBox="1"/>
          <p:nvPr/>
        </p:nvSpPr>
        <p:spPr>
          <a:xfrm>
            <a:off x="2865999" y="1559539"/>
            <a:ext cx="3154339" cy="1184940"/>
          </a:xfrm>
          <a:prstGeom prst="rect">
            <a:avLst/>
          </a:prstGeom>
          <a:noFill/>
        </p:spPr>
        <p:txBody>
          <a:bodyPr wrap="square" rtlCol="0">
            <a:spAutoFit/>
          </a:bodyPr>
          <a:lstStyle/>
          <a:p>
            <a:pPr>
              <a:spcAft>
                <a:spcPts val="600"/>
              </a:spcAft>
            </a:pPr>
            <a:r>
              <a:rPr lang="de-DE" sz="2000" b="1" dirty="0"/>
              <a:t>Trans- und Posthumanismus</a:t>
            </a:r>
          </a:p>
          <a:p>
            <a:pPr>
              <a:spcAft>
                <a:spcPts val="1200"/>
              </a:spcAft>
            </a:pPr>
            <a:r>
              <a:rPr lang="de-DE" dirty="0"/>
              <a:t>An </a:t>
            </a:r>
            <a:r>
              <a:rPr lang="de-DE" dirty="0" err="1"/>
              <a:t>Introduction</a:t>
            </a:r>
            <a:endParaRPr lang="de-DE" dirty="0"/>
          </a:p>
          <a:p>
            <a:pPr>
              <a:spcAft>
                <a:spcPts val="600"/>
              </a:spcAft>
            </a:pPr>
            <a:r>
              <a:rPr lang="de-DE" dirty="0"/>
              <a:t>ISBN: 978-3-88506-808-2</a:t>
            </a:r>
          </a:p>
        </p:txBody>
      </p:sp>
      <p:pic>
        <p:nvPicPr>
          <p:cNvPr id="1026" name="Picture 2" descr="Bildergebnis fÃ¼r janina sombetzki verantwortung als begriff fÃ¤higkeit aufgabe">
            <a:extLst>
              <a:ext uri="{FF2B5EF4-FFF2-40B4-BE49-F238E27FC236}">
                <a16:creationId xmlns:a16="http://schemas.microsoft.com/office/drawing/2014/main" id="{2D5763E8-7E20-48DB-8D1D-980DBFD8B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28" y="1364964"/>
            <a:ext cx="2166413" cy="308829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28" name="Picture 4" descr="Bildergebnis fÃ¼r techno:Phil">
            <a:extLst>
              <a:ext uri="{FF2B5EF4-FFF2-40B4-BE49-F238E27FC236}">
                <a16:creationId xmlns:a16="http://schemas.microsoft.com/office/drawing/2014/main" id="{8F3414CB-9C7A-4479-950D-4C7FF24EDB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440" y="1357957"/>
            <a:ext cx="1879520" cy="284999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A6EDBD4D-3DAA-4BBC-9AA1-4AD715B08BCF}"/>
              </a:ext>
            </a:extLst>
          </p:cNvPr>
          <p:cNvSpPr txBox="1"/>
          <p:nvPr/>
        </p:nvSpPr>
        <p:spPr>
          <a:xfrm>
            <a:off x="5860471" y="4379011"/>
            <a:ext cx="2805547" cy="1800493"/>
          </a:xfrm>
          <a:prstGeom prst="rect">
            <a:avLst/>
          </a:prstGeom>
          <a:noFill/>
        </p:spPr>
        <p:txBody>
          <a:bodyPr wrap="square" rtlCol="0">
            <a:spAutoFit/>
          </a:bodyPr>
          <a:lstStyle/>
          <a:p>
            <a:pPr>
              <a:spcAft>
                <a:spcPts val="600"/>
              </a:spcAft>
            </a:pPr>
            <a:r>
              <a:rPr lang="de-DE" sz="2000" b="1" dirty="0" err="1"/>
              <a:t>Techno:Phil</a:t>
            </a:r>
            <a:r>
              <a:rPr lang="de-DE" sz="2000" b="1" dirty="0"/>
              <a:t> – Aktuelle Herausforderungen der Technikphilosophie</a:t>
            </a:r>
          </a:p>
          <a:p>
            <a:pPr>
              <a:spcAft>
                <a:spcPts val="1200"/>
              </a:spcAft>
            </a:pPr>
            <a:r>
              <a:rPr lang="de-DE" dirty="0"/>
              <a:t>A Book Series</a:t>
            </a:r>
          </a:p>
          <a:p>
            <a:pPr>
              <a:spcAft>
                <a:spcPts val="600"/>
              </a:spcAft>
            </a:pPr>
            <a:r>
              <a:rPr lang="de-DE" dirty="0"/>
              <a:t>ISSN: 2524-5902</a:t>
            </a:r>
          </a:p>
        </p:txBody>
      </p:sp>
      <p:sp>
        <p:nvSpPr>
          <p:cNvPr id="10" name="Textfeld 9">
            <a:extLst>
              <a:ext uri="{FF2B5EF4-FFF2-40B4-BE49-F238E27FC236}">
                <a16:creationId xmlns:a16="http://schemas.microsoft.com/office/drawing/2014/main" id="{F3F9C880-0218-4277-A2CB-9CF71E57DC35}"/>
              </a:ext>
            </a:extLst>
          </p:cNvPr>
          <p:cNvSpPr txBox="1"/>
          <p:nvPr/>
        </p:nvSpPr>
        <p:spPr>
          <a:xfrm>
            <a:off x="315963" y="4558561"/>
            <a:ext cx="2963608" cy="1492716"/>
          </a:xfrm>
          <a:prstGeom prst="rect">
            <a:avLst/>
          </a:prstGeom>
          <a:noFill/>
        </p:spPr>
        <p:txBody>
          <a:bodyPr wrap="square" rtlCol="0">
            <a:spAutoFit/>
          </a:bodyPr>
          <a:lstStyle/>
          <a:p>
            <a:pPr>
              <a:spcAft>
                <a:spcPts val="600"/>
              </a:spcAft>
            </a:pPr>
            <a:r>
              <a:rPr lang="de-DE" sz="2000" b="1" dirty="0"/>
              <a:t>Verantwortung als Begriff, Fähigkeit, Aufgabe</a:t>
            </a:r>
          </a:p>
          <a:p>
            <a:pPr>
              <a:spcAft>
                <a:spcPts val="1200"/>
              </a:spcAft>
            </a:pPr>
            <a:r>
              <a:rPr lang="de-DE" dirty="0"/>
              <a:t>Eine Drei-Ebenen-Analyse</a:t>
            </a:r>
          </a:p>
          <a:p>
            <a:pPr>
              <a:spcAft>
                <a:spcPts val="600"/>
              </a:spcAft>
            </a:pPr>
            <a:r>
              <a:rPr lang="de-DE" dirty="0"/>
              <a:t>ISBN: </a:t>
            </a:r>
            <a:r>
              <a:rPr lang="en-US" dirty="0"/>
              <a:t>978-3-658-04249-3</a:t>
            </a:r>
            <a:endParaRPr lang="de-DE" dirty="0"/>
          </a:p>
        </p:txBody>
      </p:sp>
      <p:pic>
        <p:nvPicPr>
          <p:cNvPr id="7" name="Picture 2" descr="Roboterethik">
            <a:extLst>
              <a:ext uri="{FF2B5EF4-FFF2-40B4-BE49-F238E27FC236}">
                <a16:creationId xmlns:a16="http://schemas.microsoft.com/office/drawing/2014/main" id="{249F8880-384B-491F-B8AF-4EC3F48FD6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9809" y="2891155"/>
            <a:ext cx="1905000" cy="31242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AD8C65E4-FFD1-43E8-B0E9-06AEF59EE918}"/>
              </a:ext>
            </a:extLst>
          </p:cNvPr>
          <p:cNvSpPr txBox="1"/>
          <p:nvPr/>
        </p:nvSpPr>
        <p:spPr>
          <a:xfrm>
            <a:off x="8442454" y="1559539"/>
            <a:ext cx="3438618" cy="1184940"/>
          </a:xfrm>
          <a:prstGeom prst="rect">
            <a:avLst/>
          </a:prstGeom>
          <a:noFill/>
        </p:spPr>
        <p:txBody>
          <a:bodyPr wrap="square" rtlCol="0">
            <a:spAutoFit/>
          </a:bodyPr>
          <a:lstStyle/>
          <a:p>
            <a:pPr>
              <a:spcAft>
                <a:spcPts val="600"/>
              </a:spcAft>
            </a:pPr>
            <a:r>
              <a:rPr lang="de-DE" sz="2000" b="1" dirty="0"/>
              <a:t>Roboterethik</a:t>
            </a:r>
          </a:p>
          <a:p>
            <a:pPr>
              <a:spcAft>
                <a:spcPts val="1200"/>
              </a:spcAft>
            </a:pPr>
            <a:r>
              <a:rPr lang="de-DE" dirty="0"/>
              <a:t>An </a:t>
            </a:r>
            <a:r>
              <a:rPr lang="de-DE" dirty="0" err="1"/>
              <a:t>Introduction</a:t>
            </a:r>
            <a:endParaRPr lang="de-DE" dirty="0"/>
          </a:p>
          <a:p>
            <a:pPr>
              <a:spcAft>
                <a:spcPts val="600"/>
              </a:spcAft>
            </a:pPr>
            <a:r>
              <a:rPr lang="de-DE" dirty="0"/>
              <a:t>ISBN: 978-3-518-29877-0</a:t>
            </a:r>
          </a:p>
        </p:txBody>
      </p:sp>
      <p:sp>
        <p:nvSpPr>
          <p:cNvPr id="14" name="Rechteck 13">
            <a:extLst>
              <a:ext uri="{FF2B5EF4-FFF2-40B4-BE49-F238E27FC236}">
                <a16:creationId xmlns:a16="http://schemas.microsoft.com/office/drawing/2014/main" id="{468E83B4-E6B0-466D-B8AE-DECD1B746505}"/>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7"/>
              </a:rPr>
              <a:t>mail@janinaloh.de</a:t>
            </a:r>
            <a:r>
              <a:rPr lang="de-DE" dirty="0"/>
              <a:t> 	</a:t>
            </a:r>
            <a:br>
              <a:rPr lang="de-DE" dirty="0"/>
            </a:br>
            <a:r>
              <a:rPr lang="de-DE" dirty="0"/>
              <a:t>Philosophy </a:t>
            </a:r>
            <a:r>
              <a:rPr lang="de-DE" dirty="0" err="1"/>
              <a:t>of</a:t>
            </a:r>
            <a:r>
              <a:rPr lang="de-DE" dirty="0"/>
              <a:t> Technology and Media	</a:t>
            </a:r>
            <a:r>
              <a:rPr lang="de-DE" dirty="0">
                <a:hlinkClick r:id="rId8"/>
              </a:rPr>
              <a:t>https://janinaloh.de/</a:t>
            </a:r>
            <a:r>
              <a:rPr lang="de-DE" dirty="0"/>
              <a:t> </a:t>
            </a:r>
          </a:p>
        </p:txBody>
      </p:sp>
    </p:spTree>
    <p:extLst>
      <p:ext uri="{BB962C8B-B14F-4D97-AF65-F5344CB8AC3E}">
        <p14:creationId xmlns:p14="http://schemas.microsoft.com/office/powerpoint/2010/main" val="7884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87" y="1332186"/>
            <a:ext cx="8532813" cy="820064"/>
          </a:xfrm>
        </p:spPr>
        <p:txBody>
          <a:bodyPr/>
          <a:lstStyle/>
          <a:p>
            <a:r>
              <a:rPr lang="de-DE" sz="2900" cap="small" dirty="0"/>
              <a:t>1. </a:t>
            </a:r>
            <a:r>
              <a:rPr lang="de-DE" sz="2900" cap="small" dirty="0" err="1"/>
              <a:t>Introduction</a:t>
            </a:r>
            <a:endParaRPr lang="de-DE" sz="2900" cap="small" dirty="0"/>
          </a:p>
        </p:txBody>
      </p:sp>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3</a:t>
            </a:fld>
            <a:r>
              <a:rPr lang="de-AT" dirty="0"/>
              <a:t>/20</a:t>
            </a:r>
          </a:p>
        </p:txBody>
      </p:sp>
      <p:sp>
        <p:nvSpPr>
          <p:cNvPr id="7" name="Textfeld 6">
            <a:extLst>
              <a:ext uri="{FF2B5EF4-FFF2-40B4-BE49-F238E27FC236}">
                <a16:creationId xmlns:a16="http://schemas.microsoft.com/office/drawing/2014/main" id="{27C8E5F8-A5DE-4DE7-BA7D-FE5689E3FB03}"/>
              </a:ext>
            </a:extLst>
          </p:cNvPr>
          <p:cNvSpPr txBox="1"/>
          <p:nvPr/>
        </p:nvSpPr>
        <p:spPr>
          <a:xfrm>
            <a:off x="331787" y="2522832"/>
            <a:ext cx="11127242" cy="1815882"/>
          </a:xfrm>
          <a:prstGeom prst="rect">
            <a:avLst/>
          </a:prstGeom>
          <a:noFill/>
        </p:spPr>
        <p:txBody>
          <a:bodyPr wrap="square" rtlCol="0">
            <a:spAutoFit/>
          </a:bodyPr>
          <a:lstStyle/>
          <a:p>
            <a:pPr>
              <a:spcAft>
                <a:spcPts val="600"/>
              </a:spcAft>
            </a:pPr>
            <a:r>
              <a:rPr lang="de-DE" sz="2700" dirty="0"/>
              <a:t>By </a:t>
            </a:r>
            <a:r>
              <a:rPr lang="de-DE" sz="2700" cap="small" dirty="0"/>
              <a:t>»</a:t>
            </a:r>
            <a:r>
              <a:rPr lang="de-DE" sz="2700" cap="small" dirty="0" err="1">
                <a:solidFill>
                  <a:srgbClr val="0070C0"/>
                </a:solidFill>
              </a:rPr>
              <a:t>Feminism</a:t>
            </a:r>
            <a:r>
              <a:rPr lang="de-DE" sz="2700" cap="small" dirty="0"/>
              <a:t>«</a:t>
            </a:r>
            <a:r>
              <a:rPr lang="de-DE" sz="2700" dirty="0"/>
              <a:t> I </a:t>
            </a:r>
            <a:r>
              <a:rPr lang="de-DE" sz="2700" dirty="0" err="1"/>
              <a:t>mean</a:t>
            </a:r>
            <a:r>
              <a:rPr lang="de-DE" sz="2700" dirty="0"/>
              <a:t> </a:t>
            </a:r>
            <a:r>
              <a:rPr lang="de-DE" sz="2700" dirty="0" err="1"/>
              <a:t>political</a:t>
            </a:r>
            <a:r>
              <a:rPr lang="de-DE" sz="2700" dirty="0"/>
              <a:t> and social </a:t>
            </a:r>
            <a:r>
              <a:rPr lang="de-DE" sz="2700" dirty="0" err="1"/>
              <a:t>movements</a:t>
            </a:r>
            <a:r>
              <a:rPr lang="de-DE" sz="2700" dirty="0"/>
              <a:t> and </a:t>
            </a:r>
            <a:r>
              <a:rPr lang="de-DE" sz="2700" dirty="0" err="1"/>
              <a:t>theoretical</a:t>
            </a:r>
            <a:r>
              <a:rPr lang="de-DE" sz="2700" dirty="0"/>
              <a:t> </a:t>
            </a:r>
            <a:r>
              <a:rPr lang="de-DE" sz="2700" dirty="0" err="1"/>
              <a:t>approaches</a:t>
            </a:r>
            <a:r>
              <a:rPr lang="de-DE" sz="2700" dirty="0"/>
              <a:t> </a:t>
            </a:r>
            <a:r>
              <a:rPr lang="de-DE" sz="2700" dirty="0" err="1"/>
              <a:t>that</a:t>
            </a:r>
            <a:r>
              <a:rPr lang="de-DE" sz="2700" dirty="0"/>
              <a:t> </a:t>
            </a:r>
            <a:r>
              <a:rPr lang="de-DE" sz="2700" dirty="0" err="1"/>
              <a:t>are</a:t>
            </a:r>
            <a:r>
              <a:rPr lang="de-DE" sz="2700" dirty="0"/>
              <a:t> </a:t>
            </a:r>
            <a:r>
              <a:rPr lang="de-DE" sz="2700" dirty="0" err="1"/>
              <a:t>realated</a:t>
            </a:r>
            <a:r>
              <a:rPr lang="de-DE" sz="2700" dirty="0"/>
              <a:t> </a:t>
            </a:r>
            <a:r>
              <a:rPr lang="de-DE" sz="2700" dirty="0" err="1"/>
              <a:t>to</a:t>
            </a:r>
            <a:r>
              <a:rPr lang="de-DE" sz="2700" dirty="0"/>
              <a:t> </a:t>
            </a:r>
            <a:r>
              <a:rPr lang="de-DE" sz="2700" dirty="0" err="1"/>
              <a:t>the</a:t>
            </a:r>
            <a:r>
              <a:rPr lang="de-DE" sz="2700" dirty="0"/>
              <a:t> </a:t>
            </a:r>
            <a:r>
              <a:rPr lang="de-DE" sz="2700" dirty="0" err="1"/>
              <a:t>political</a:t>
            </a:r>
            <a:r>
              <a:rPr lang="de-DE" sz="2700" dirty="0"/>
              <a:t>, social, </a:t>
            </a:r>
            <a:r>
              <a:rPr lang="de-DE" sz="2700" dirty="0" err="1"/>
              <a:t>economic</a:t>
            </a:r>
            <a:r>
              <a:rPr lang="de-DE" sz="2700" dirty="0"/>
              <a:t>, </a:t>
            </a:r>
            <a:r>
              <a:rPr lang="de-DE" sz="2700" dirty="0" err="1"/>
              <a:t>ethical</a:t>
            </a:r>
            <a:r>
              <a:rPr lang="de-DE" sz="2700" dirty="0"/>
              <a:t>, </a:t>
            </a:r>
            <a:r>
              <a:rPr lang="de-DE" sz="2700" dirty="0" err="1"/>
              <a:t>religious</a:t>
            </a:r>
            <a:r>
              <a:rPr lang="de-DE" sz="2700" dirty="0"/>
              <a:t>, personal, etc. </a:t>
            </a:r>
            <a:r>
              <a:rPr lang="de-DE" sz="2700" dirty="0" err="1"/>
              <a:t>equality</a:t>
            </a:r>
            <a:r>
              <a:rPr lang="de-DE" sz="2700" dirty="0"/>
              <a:t> </a:t>
            </a:r>
            <a:r>
              <a:rPr lang="de-DE" sz="2700" dirty="0" err="1"/>
              <a:t>of</a:t>
            </a:r>
            <a:r>
              <a:rPr lang="de-DE" sz="2700" dirty="0"/>
              <a:t> </a:t>
            </a:r>
            <a:r>
              <a:rPr lang="de-DE" sz="2700" dirty="0" err="1"/>
              <a:t>women</a:t>
            </a:r>
            <a:r>
              <a:rPr lang="de-DE" sz="2700" dirty="0"/>
              <a:t> and </a:t>
            </a:r>
            <a:r>
              <a:rPr lang="en-US" sz="2700" dirty="0">
                <a:effectLst/>
                <a:latin typeface="Calibri" panose="020F0502020204030204" pitchFamily="34" charset="0"/>
                <a:ea typeface="Calibri" panose="020F0502020204030204" pitchFamily="34" charset="0"/>
                <a:cs typeface="Times New Roman" panose="02020603050405020304" pitchFamily="18" charset="0"/>
              </a:rPr>
              <a:t>that criticize patriarchal and heteronormative structures</a:t>
            </a:r>
            <a:r>
              <a:rPr lang="de-DE" sz="2700" dirty="0"/>
              <a:t>.</a:t>
            </a:r>
          </a:p>
        </p:txBody>
      </p:sp>
      <p:sp>
        <p:nvSpPr>
          <p:cNvPr id="6" name="Rechteck 5">
            <a:extLst>
              <a:ext uri="{FF2B5EF4-FFF2-40B4-BE49-F238E27FC236}">
                <a16:creationId xmlns:a16="http://schemas.microsoft.com/office/drawing/2014/main" id="{0F4038EC-1C3A-4B3E-8C1A-F215E8E5ED0F}"/>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Tree>
    <p:extLst>
      <p:ext uri="{BB962C8B-B14F-4D97-AF65-F5344CB8AC3E}">
        <p14:creationId xmlns:p14="http://schemas.microsoft.com/office/powerpoint/2010/main" val="301921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4</a:t>
            </a:fld>
            <a:r>
              <a:rPr lang="de-AT" dirty="0"/>
              <a:t>/20</a:t>
            </a:r>
          </a:p>
        </p:txBody>
      </p:sp>
      <p:sp>
        <p:nvSpPr>
          <p:cNvPr id="10" name="Textfeld 9">
            <a:extLst>
              <a:ext uri="{FF2B5EF4-FFF2-40B4-BE49-F238E27FC236}">
                <a16:creationId xmlns:a16="http://schemas.microsoft.com/office/drawing/2014/main" id="{21D0CC7C-79A1-43E8-BC46-61C11106A55C}"/>
              </a:ext>
            </a:extLst>
          </p:cNvPr>
          <p:cNvSpPr txBox="1"/>
          <p:nvPr/>
        </p:nvSpPr>
        <p:spPr>
          <a:xfrm>
            <a:off x="363212" y="1867689"/>
            <a:ext cx="10032813" cy="415498"/>
          </a:xfrm>
          <a:prstGeom prst="rect">
            <a:avLst/>
          </a:prstGeom>
          <a:noFill/>
        </p:spPr>
        <p:txBody>
          <a:bodyPr wrap="square" rtlCol="0">
            <a:spAutoFit/>
          </a:bodyPr>
          <a:lstStyle/>
          <a:p>
            <a:pPr>
              <a:spcAft>
                <a:spcPts val="600"/>
              </a:spcAft>
            </a:pPr>
            <a:r>
              <a:rPr lang="de-DE" sz="2100" b="1" cap="small" dirty="0">
                <a:solidFill>
                  <a:srgbClr val="0070C0"/>
                </a:solidFill>
              </a:rPr>
              <a:t>Feminist </a:t>
            </a:r>
            <a:r>
              <a:rPr lang="de-DE" sz="2100" b="1" cap="small" dirty="0" err="1">
                <a:solidFill>
                  <a:srgbClr val="0070C0"/>
                </a:solidFill>
              </a:rPr>
              <a:t>approaches</a:t>
            </a:r>
            <a:r>
              <a:rPr lang="de-DE" sz="2100" b="1" cap="small" dirty="0">
                <a:solidFill>
                  <a:srgbClr val="0070C0"/>
                </a:solidFill>
              </a:rPr>
              <a:t> and </a:t>
            </a:r>
            <a:r>
              <a:rPr lang="de-DE" sz="2100" b="1" cap="small" dirty="0" err="1">
                <a:solidFill>
                  <a:srgbClr val="0070C0"/>
                </a:solidFill>
              </a:rPr>
              <a:t>movements</a:t>
            </a:r>
            <a:endParaRPr lang="de-DE" sz="2100" b="1" dirty="0">
              <a:solidFill>
                <a:srgbClr val="0070C0"/>
              </a:solidFill>
            </a:endParaRPr>
          </a:p>
        </p:txBody>
      </p:sp>
      <p:sp>
        <p:nvSpPr>
          <p:cNvPr id="11" name="Textfeld 10">
            <a:extLst>
              <a:ext uri="{FF2B5EF4-FFF2-40B4-BE49-F238E27FC236}">
                <a16:creationId xmlns:a16="http://schemas.microsoft.com/office/drawing/2014/main" id="{A8B9800C-B900-4BC7-9FAB-0AEE302E4944}"/>
              </a:ext>
            </a:extLst>
          </p:cNvPr>
          <p:cNvSpPr txBox="1"/>
          <p:nvPr/>
        </p:nvSpPr>
        <p:spPr>
          <a:xfrm>
            <a:off x="363212" y="2408522"/>
            <a:ext cx="11299878" cy="4662815"/>
          </a:xfrm>
          <a:prstGeom prst="rect">
            <a:avLst/>
          </a:prstGeom>
          <a:noFill/>
        </p:spPr>
        <p:txBody>
          <a:bodyPr wrap="square" numCol="2" rtlCol="0">
            <a:spAutoFit/>
          </a:bodyPr>
          <a:lstStyle/>
          <a:p>
            <a:pPr marL="914400" lvl="1" indent="-457200">
              <a:spcBef>
                <a:spcPts val="1200"/>
              </a:spcBef>
              <a:spcAft>
                <a:spcPts val="600"/>
              </a:spcAft>
              <a:buFont typeface="Arial" panose="020B0604020202020204" pitchFamily="34" charset="0"/>
              <a:buChar char="•"/>
            </a:pPr>
            <a:r>
              <a:rPr lang="de-DE" sz="1900" dirty="0" err="1"/>
              <a:t>Essentialist</a:t>
            </a:r>
            <a:r>
              <a:rPr lang="de-DE" sz="1900" dirty="0"/>
              <a:t>/</a:t>
            </a:r>
            <a:r>
              <a:rPr lang="de-DE" sz="1900" dirty="0" err="1"/>
              <a:t>Difference</a:t>
            </a:r>
            <a:r>
              <a:rPr lang="de-DE" sz="1900" dirty="0"/>
              <a:t>/Cultural </a:t>
            </a:r>
            <a:r>
              <a:rPr lang="de-DE" sz="1900" dirty="0" err="1"/>
              <a:t>feminism</a:t>
            </a:r>
            <a:endParaRPr lang="de-DE" sz="1900" dirty="0"/>
          </a:p>
          <a:p>
            <a:pPr marL="914400" lvl="1" indent="-457200">
              <a:spcAft>
                <a:spcPts val="600"/>
              </a:spcAft>
              <a:buFont typeface="Arial" panose="020B0604020202020204" pitchFamily="34" charset="0"/>
              <a:buChar char="•"/>
            </a:pPr>
            <a:r>
              <a:rPr lang="de-DE" sz="1900" dirty="0" err="1"/>
              <a:t>Ecofeminism</a:t>
            </a:r>
            <a:endParaRPr lang="de-DE" sz="1900" dirty="0"/>
          </a:p>
          <a:p>
            <a:pPr marL="914400" lvl="1" indent="-457200">
              <a:spcAft>
                <a:spcPts val="600"/>
              </a:spcAft>
              <a:buFont typeface="Arial" panose="020B0604020202020204" pitchFamily="34" charset="0"/>
              <a:buChar char="•"/>
            </a:pPr>
            <a:r>
              <a:rPr lang="de-DE" sz="1900" dirty="0"/>
              <a:t>Liberal </a:t>
            </a:r>
            <a:r>
              <a:rPr lang="de-DE" sz="1900" dirty="0" err="1"/>
              <a:t>feminism</a:t>
            </a:r>
            <a:endParaRPr lang="de-DE" sz="1900" dirty="0"/>
          </a:p>
          <a:p>
            <a:pPr marL="914400" lvl="1" indent="-457200">
              <a:spcAft>
                <a:spcPts val="600"/>
              </a:spcAft>
              <a:buFont typeface="Arial" panose="020B0604020202020204" pitchFamily="34" charset="0"/>
              <a:buChar char="•"/>
            </a:pPr>
            <a:r>
              <a:rPr lang="de-DE" sz="1900" dirty="0"/>
              <a:t>Existentialist/</a:t>
            </a:r>
            <a:r>
              <a:rPr lang="de-DE" sz="1900" dirty="0" err="1"/>
              <a:t>Social</a:t>
            </a:r>
            <a:r>
              <a:rPr lang="de-DE" sz="1900" dirty="0"/>
              <a:t> </a:t>
            </a:r>
            <a:r>
              <a:rPr lang="de-DE" sz="1900" dirty="0" err="1"/>
              <a:t>feminism</a:t>
            </a:r>
            <a:endParaRPr lang="de-DE" sz="1900" dirty="0"/>
          </a:p>
          <a:p>
            <a:pPr marL="914400" lvl="1" indent="-457200">
              <a:spcAft>
                <a:spcPts val="600"/>
              </a:spcAft>
              <a:buFont typeface="Arial" panose="020B0604020202020204" pitchFamily="34" charset="0"/>
              <a:buChar char="•"/>
            </a:pPr>
            <a:r>
              <a:rPr lang="de-DE" sz="1900" dirty="0" err="1"/>
              <a:t>Psychoanalytic</a:t>
            </a:r>
            <a:r>
              <a:rPr lang="de-DE" sz="1900" dirty="0"/>
              <a:t> </a:t>
            </a:r>
            <a:r>
              <a:rPr lang="de-DE" sz="1900" dirty="0" err="1"/>
              <a:t>feminism</a:t>
            </a:r>
            <a:endParaRPr lang="de-DE" sz="1900" dirty="0"/>
          </a:p>
          <a:p>
            <a:pPr marL="914400" lvl="1" indent="-457200">
              <a:spcAft>
                <a:spcPts val="600"/>
              </a:spcAft>
              <a:buFont typeface="Arial" panose="020B0604020202020204" pitchFamily="34" charset="0"/>
              <a:buChar char="•"/>
            </a:pPr>
            <a:r>
              <a:rPr lang="de-DE" sz="1900" dirty="0" err="1"/>
              <a:t>Socialist</a:t>
            </a:r>
            <a:r>
              <a:rPr lang="de-DE" sz="1900" dirty="0"/>
              <a:t> </a:t>
            </a:r>
            <a:r>
              <a:rPr lang="de-DE" sz="1900" dirty="0" err="1"/>
              <a:t>feminism</a:t>
            </a:r>
            <a:endParaRPr lang="de-DE" sz="1900" dirty="0"/>
          </a:p>
          <a:p>
            <a:pPr marL="914400" lvl="1" indent="-457200">
              <a:spcAft>
                <a:spcPts val="600"/>
              </a:spcAft>
              <a:buFont typeface="Arial" panose="020B0604020202020204" pitchFamily="34" charset="0"/>
              <a:buChar char="•"/>
            </a:pPr>
            <a:r>
              <a:rPr lang="de-DE" sz="1900" dirty="0" err="1"/>
              <a:t>Radical</a:t>
            </a:r>
            <a:r>
              <a:rPr lang="de-DE" sz="1900" dirty="0"/>
              <a:t> </a:t>
            </a:r>
            <a:r>
              <a:rPr lang="de-DE" sz="1900" dirty="0" err="1"/>
              <a:t>feminism</a:t>
            </a:r>
            <a:endParaRPr lang="de-DE" sz="1900" dirty="0"/>
          </a:p>
          <a:p>
            <a:pPr marL="914400" lvl="1" indent="-457200">
              <a:spcAft>
                <a:spcPts val="600"/>
              </a:spcAft>
              <a:buFont typeface="Arial" panose="020B0604020202020204" pitchFamily="34" charset="0"/>
              <a:buChar char="•"/>
            </a:pPr>
            <a:r>
              <a:rPr lang="de-DE" sz="1900" dirty="0" err="1"/>
              <a:t>Deconstructivist</a:t>
            </a:r>
            <a:r>
              <a:rPr lang="de-DE" sz="1900" dirty="0"/>
              <a:t>/Queer </a:t>
            </a:r>
            <a:r>
              <a:rPr lang="de-DE" sz="1900" dirty="0" err="1"/>
              <a:t>feminism</a:t>
            </a:r>
            <a:endParaRPr lang="de-DE" sz="1900" dirty="0"/>
          </a:p>
          <a:p>
            <a:pPr marL="914400" lvl="1" indent="-457200">
              <a:spcAft>
                <a:spcPts val="600"/>
              </a:spcAft>
              <a:buFont typeface="Arial" panose="020B0604020202020204" pitchFamily="34" charset="0"/>
              <a:buChar char="•"/>
            </a:pPr>
            <a:r>
              <a:rPr lang="de-DE" sz="1900" dirty="0" err="1"/>
              <a:t>Gynocentric</a:t>
            </a:r>
            <a:r>
              <a:rPr lang="de-DE" sz="1900" dirty="0"/>
              <a:t> </a:t>
            </a:r>
            <a:r>
              <a:rPr lang="de-DE" sz="1900" dirty="0" err="1"/>
              <a:t>feminism</a:t>
            </a:r>
            <a:endParaRPr lang="de-DE" sz="1900" dirty="0"/>
          </a:p>
          <a:p>
            <a:pPr marL="914400" lvl="1" indent="-457200">
              <a:spcAft>
                <a:spcPts val="600"/>
              </a:spcAft>
              <a:buFont typeface="Arial" panose="020B0604020202020204" pitchFamily="34" charset="0"/>
              <a:buChar char="•"/>
            </a:pPr>
            <a:r>
              <a:rPr lang="de-DE" sz="1900" dirty="0"/>
              <a:t>Spiritual </a:t>
            </a:r>
            <a:r>
              <a:rPr lang="de-DE" sz="1900" dirty="0" err="1"/>
              <a:t>feminism</a:t>
            </a:r>
            <a:endParaRPr lang="de-DE" sz="1900" dirty="0"/>
          </a:p>
          <a:p>
            <a:pPr lvl="1">
              <a:spcAft>
                <a:spcPts val="600"/>
              </a:spcAft>
            </a:pPr>
            <a:endParaRPr lang="de-DE" sz="1900" dirty="0"/>
          </a:p>
          <a:p>
            <a:pPr lvl="1">
              <a:spcAft>
                <a:spcPts val="600"/>
              </a:spcAft>
            </a:pPr>
            <a:endParaRPr lang="de-DE" sz="1900" dirty="0"/>
          </a:p>
          <a:p>
            <a:pPr marL="914400" lvl="1" indent="-457200">
              <a:spcAft>
                <a:spcPts val="600"/>
              </a:spcAft>
              <a:buFont typeface="Arial" panose="020B0604020202020204" pitchFamily="34" charset="0"/>
              <a:buChar char="•"/>
            </a:pPr>
            <a:r>
              <a:rPr lang="de-DE" sz="1900" dirty="0"/>
              <a:t>African American/</a:t>
            </a:r>
            <a:r>
              <a:rPr lang="de-DE" sz="1900" dirty="0" err="1"/>
              <a:t>Womanist</a:t>
            </a:r>
            <a:r>
              <a:rPr lang="de-DE" sz="1900" dirty="0"/>
              <a:t> and </a:t>
            </a:r>
            <a:r>
              <a:rPr lang="de-DE" sz="1900" dirty="0" err="1"/>
              <a:t>Racial</a:t>
            </a:r>
            <a:r>
              <a:rPr lang="de-DE" sz="1900" dirty="0"/>
              <a:t>/</a:t>
            </a:r>
            <a:r>
              <a:rPr lang="de-DE" sz="1900" dirty="0" err="1"/>
              <a:t>Intersectional</a:t>
            </a:r>
            <a:r>
              <a:rPr lang="de-DE" sz="1900" dirty="0"/>
              <a:t> </a:t>
            </a:r>
            <a:r>
              <a:rPr lang="de-DE" sz="1900" dirty="0" err="1"/>
              <a:t>feminism</a:t>
            </a:r>
            <a:endParaRPr lang="de-DE" sz="1900" dirty="0"/>
          </a:p>
          <a:p>
            <a:pPr marL="914400" lvl="1" indent="-457200">
              <a:spcAft>
                <a:spcPts val="600"/>
              </a:spcAft>
              <a:buFont typeface="Arial" panose="020B0604020202020204" pitchFamily="34" charset="0"/>
              <a:buChar char="•"/>
            </a:pPr>
            <a:r>
              <a:rPr lang="de-DE" sz="1900" dirty="0" err="1"/>
              <a:t>Postcolonial</a:t>
            </a:r>
            <a:r>
              <a:rPr lang="de-DE" sz="1900" dirty="0"/>
              <a:t> </a:t>
            </a:r>
            <a:r>
              <a:rPr lang="de-DE" sz="1900" dirty="0" err="1"/>
              <a:t>feminism</a:t>
            </a:r>
            <a:endParaRPr lang="de-DE" sz="1900" dirty="0"/>
          </a:p>
          <a:p>
            <a:pPr marL="914400" lvl="1" indent="-457200">
              <a:spcAft>
                <a:spcPts val="600"/>
              </a:spcAft>
              <a:buFont typeface="Arial" panose="020B0604020202020204" pitchFamily="34" charset="0"/>
              <a:buChar char="•"/>
            </a:pPr>
            <a:r>
              <a:rPr lang="de-DE" sz="1900" dirty="0" err="1"/>
              <a:t>Cybernetic</a:t>
            </a:r>
            <a:r>
              <a:rPr lang="de-DE" sz="1900" dirty="0"/>
              <a:t> </a:t>
            </a:r>
            <a:r>
              <a:rPr lang="de-DE" sz="1900" dirty="0" err="1"/>
              <a:t>feminism</a:t>
            </a:r>
            <a:endParaRPr lang="de-DE" sz="1900" dirty="0"/>
          </a:p>
          <a:p>
            <a:pPr marL="914400" lvl="1" indent="-457200">
              <a:spcAft>
                <a:spcPts val="600"/>
              </a:spcAft>
              <a:buFont typeface="Arial" panose="020B0604020202020204" pitchFamily="34" charset="0"/>
              <a:buChar char="•"/>
            </a:pPr>
            <a:r>
              <a:rPr lang="de-DE" sz="1900" dirty="0" err="1"/>
              <a:t>Anarcha</a:t>
            </a:r>
            <a:r>
              <a:rPr lang="de-DE" sz="1900" dirty="0"/>
              <a:t>-/</a:t>
            </a:r>
            <a:r>
              <a:rPr lang="de-DE" sz="1900" dirty="0" err="1"/>
              <a:t>Anarchic</a:t>
            </a:r>
            <a:r>
              <a:rPr lang="de-DE" sz="1900" dirty="0"/>
              <a:t> </a:t>
            </a:r>
            <a:r>
              <a:rPr lang="de-DE" sz="1900" dirty="0" err="1"/>
              <a:t>feminism</a:t>
            </a:r>
            <a:endParaRPr lang="de-DE" sz="1900" dirty="0"/>
          </a:p>
          <a:p>
            <a:pPr marL="914400" lvl="1" indent="-457200">
              <a:spcAft>
                <a:spcPts val="600"/>
              </a:spcAft>
              <a:buFont typeface="Arial" panose="020B0604020202020204" pitchFamily="34" charset="0"/>
              <a:buChar char="•"/>
            </a:pPr>
            <a:r>
              <a:rPr lang="de-DE" sz="1900" dirty="0"/>
              <a:t>Individualist </a:t>
            </a:r>
            <a:r>
              <a:rPr lang="de-DE" sz="1900" dirty="0" err="1"/>
              <a:t>feminism</a:t>
            </a:r>
            <a:endParaRPr lang="de-DE" sz="1900" dirty="0"/>
          </a:p>
          <a:p>
            <a:pPr marL="914400" lvl="1" indent="-457200">
              <a:spcAft>
                <a:spcPts val="600"/>
              </a:spcAft>
              <a:buFont typeface="Arial" panose="020B0604020202020204" pitchFamily="34" charset="0"/>
              <a:buChar char="•"/>
            </a:pPr>
            <a:r>
              <a:rPr lang="de-DE" sz="1900" dirty="0"/>
              <a:t>Cyborg/</a:t>
            </a:r>
            <a:r>
              <a:rPr lang="de-DE" sz="1900" dirty="0" err="1"/>
              <a:t>Cyberfeminism</a:t>
            </a:r>
            <a:r>
              <a:rPr lang="de-DE" sz="1900" dirty="0"/>
              <a:t> (Donna Haraway) </a:t>
            </a:r>
          </a:p>
          <a:p>
            <a:pPr marL="914400" lvl="1" indent="-457200">
              <a:spcAft>
                <a:spcPts val="600"/>
              </a:spcAft>
              <a:buFont typeface="Arial" panose="020B0604020202020204" pitchFamily="34" charset="0"/>
              <a:buChar char="•"/>
            </a:pPr>
            <a:r>
              <a:rPr lang="de-DE" sz="1900" dirty="0" err="1"/>
              <a:t>Technofeminism</a:t>
            </a:r>
            <a:r>
              <a:rPr lang="de-DE" sz="1900" dirty="0"/>
              <a:t> (Judy </a:t>
            </a:r>
            <a:r>
              <a:rPr lang="de-DE" sz="1900" dirty="0" err="1"/>
              <a:t>Wajcman</a:t>
            </a:r>
            <a:r>
              <a:rPr lang="de-DE" sz="1900" dirty="0"/>
              <a:t>)</a:t>
            </a:r>
          </a:p>
          <a:p>
            <a:pPr marL="914400" lvl="1" indent="-457200">
              <a:spcAft>
                <a:spcPts val="600"/>
              </a:spcAft>
              <a:buFont typeface="Arial" panose="020B0604020202020204" pitchFamily="34" charset="0"/>
              <a:buChar char="•"/>
            </a:pPr>
            <a:r>
              <a:rPr lang="de-DE" sz="1900" dirty="0" err="1"/>
              <a:t>Xenofeminism</a:t>
            </a:r>
            <a:r>
              <a:rPr lang="de-DE" sz="1900" dirty="0"/>
              <a:t> (</a:t>
            </a:r>
            <a:r>
              <a:rPr lang="de-DE" sz="1900" dirty="0" err="1"/>
              <a:t>Laboria</a:t>
            </a:r>
            <a:r>
              <a:rPr lang="de-DE" sz="1900" dirty="0"/>
              <a:t> </a:t>
            </a:r>
            <a:r>
              <a:rPr lang="de-DE" sz="1900" dirty="0" err="1"/>
              <a:t>Cubonics</a:t>
            </a:r>
            <a:r>
              <a:rPr lang="de-DE" sz="1900" dirty="0"/>
              <a:t>)</a:t>
            </a:r>
          </a:p>
          <a:p>
            <a:pPr marL="457200" indent="-457200">
              <a:spcAft>
                <a:spcPts val="600"/>
              </a:spcAft>
              <a:buFont typeface="Courier New" panose="02070309020205020404" pitchFamily="49" charset="0"/>
              <a:buChar char="o"/>
            </a:pPr>
            <a:endParaRPr lang="de-DE" sz="1900" dirty="0"/>
          </a:p>
        </p:txBody>
      </p:sp>
      <p:sp>
        <p:nvSpPr>
          <p:cNvPr id="7" name="Textfeld 6">
            <a:extLst>
              <a:ext uri="{FF2B5EF4-FFF2-40B4-BE49-F238E27FC236}">
                <a16:creationId xmlns:a16="http://schemas.microsoft.com/office/drawing/2014/main" id="{6B5EB8AC-BDA7-4365-B984-49E85A035B3D}"/>
              </a:ext>
            </a:extLst>
          </p:cNvPr>
          <p:cNvSpPr txBox="1"/>
          <p:nvPr/>
        </p:nvSpPr>
        <p:spPr>
          <a:xfrm>
            <a:off x="380999" y="6307282"/>
            <a:ext cx="9455727" cy="369332"/>
          </a:xfrm>
          <a:prstGeom prst="rect">
            <a:avLst/>
          </a:prstGeom>
          <a:noFill/>
        </p:spPr>
        <p:txBody>
          <a:bodyPr wrap="square" rtlCol="0">
            <a:spAutoFit/>
          </a:bodyPr>
          <a:lstStyle/>
          <a:p>
            <a:r>
              <a:rPr lang="de-DE" b="1" cap="small" dirty="0">
                <a:solidFill>
                  <a:schemeClr val="accent1"/>
                </a:solidFill>
              </a:rPr>
              <a:t>1</a:t>
            </a:r>
            <a:r>
              <a:rPr lang="de-DE" b="1" cap="small" dirty="0">
                <a:solidFill>
                  <a:srgbClr val="0070C0"/>
                </a:solidFill>
              </a:rPr>
              <a:t>. </a:t>
            </a:r>
            <a:r>
              <a:rPr lang="de-DE" b="1" cap="small" dirty="0" err="1">
                <a:solidFill>
                  <a:srgbClr val="0070C0"/>
                </a:solidFill>
              </a:rPr>
              <a:t>Introduction</a:t>
            </a:r>
            <a:endParaRPr lang="de-DE" b="1" cap="small" dirty="0">
              <a:solidFill>
                <a:srgbClr val="0070C0"/>
              </a:solidFill>
            </a:endParaRPr>
          </a:p>
        </p:txBody>
      </p:sp>
      <p:sp>
        <p:nvSpPr>
          <p:cNvPr id="9" name="Rechteck 8">
            <a:extLst>
              <a:ext uri="{FF2B5EF4-FFF2-40B4-BE49-F238E27FC236}">
                <a16:creationId xmlns:a16="http://schemas.microsoft.com/office/drawing/2014/main" id="{AAB7623D-0146-4F80-B66E-765FAA803963}"/>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Tree>
    <p:extLst>
      <p:ext uri="{BB962C8B-B14F-4D97-AF65-F5344CB8AC3E}">
        <p14:creationId xmlns:p14="http://schemas.microsoft.com/office/powerpoint/2010/main" val="68275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5</a:t>
            </a:fld>
            <a:r>
              <a:rPr lang="de-AT" dirty="0"/>
              <a:t>/20</a:t>
            </a:r>
          </a:p>
        </p:txBody>
      </p:sp>
      <p:sp>
        <p:nvSpPr>
          <p:cNvPr id="7" name="Textfeld 6">
            <a:extLst>
              <a:ext uri="{FF2B5EF4-FFF2-40B4-BE49-F238E27FC236}">
                <a16:creationId xmlns:a16="http://schemas.microsoft.com/office/drawing/2014/main" id="{4955309D-EDCC-4B37-A833-F655DCBAC2A1}"/>
              </a:ext>
            </a:extLst>
          </p:cNvPr>
          <p:cNvSpPr txBox="1"/>
          <p:nvPr/>
        </p:nvSpPr>
        <p:spPr>
          <a:xfrm>
            <a:off x="363212" y="2254318"/>
            <a:ext cx="11420801" cy="3554819"/>
          </a:xfrm>
          <a:prstGeom prst="rect">
            <a:avLst/>
          </a:prstGeom>
          <a:noFill/>
        </p:spPr>
        <p:txBody>
          <a:bodyPr wrap="square" rtlCol="0">
            <a:spAutoFit/>
          </a:bodyPr>
          <a:lstStyle/>
          <a:p>
            <a:pPr>
              <a:spcAft>
                <a:spcPts val="600"/>
              </a:spcAft>
            </a:pPr>
            <a:r>
              <a:rPr lang="de-DE" sz="2800" b="1" cap="small" dirty="0">
                <a:solidFill>
                  <a:srgbClr val="0070C0"/>
                </a:solidFill>
              </a:rPr>
              <a:t>A Broad and Narrow Understanding </a:t>
            </a:r>
            <a:r>
              <a:rPr lang="de-DE" sz="2800" b="1" cap="small" dirty="0" err="1">
                <a:solidFill>
                  <a:srgbClr val="0070C0"/>
                </a:solidFill>
              </a:rPr>
              <a:t>of</a:t>
            </a:r>
            <a:r>
              <a:rPr lang="de-DE" sz="2800" b="1" cap="small" dirty="0">
                <a:solidFill>
                  <a:srgbClr val="0070C0"/>
                </a:solidFill>
              </a:rPr>
              <a:t> Technics</a:t>
            </a:r>
          </a:p>
          <a:p>
            <a:pPr marL="457200" indent="-457200">
              <a:spcAft>
                <a:spcPts val="600"/>
              </a:spcAft>
              <a:buFont typeface="Courier New" panose="02070309020205020404" pitchFamily="49" charset="0"/>
              <a:buChar char="o"/>
            </a:pPr>
            <a:r>
              <a:rPr lang="de-DE" sz="2700" cap="small" dirty="0">
                <a:solidFill>
                  <a:srgbClr val="0070C0"/>
                </a:solidFill>
              </a:rPr>
              <a:t>Technics (</a:t>
            </a:r>
            <a:r>
              <a:rPr lang="de-DE" sz="2700" cap="small" dirty="0" err="1">
                <a:solidFill>
                  <a:srgbClr val="0070C0"/>
                </a:solidFill>
              </a:rPr>
              <a:t>broad</a:t>
            </a:r>
            <a:r>
              <a:rPr lang="de-DE" sz="2700" cap="small" dirty="0">
                <a:solidFill>
                  <a:srgbClr val="0070C0"/>
                </a:solidFill>
              </a:rPr>
              <a:t> </a:t>
            </a:r>
            <a:r>
              <a:rPr lang="de-DE" sz="2700" cap="small" dirty="0" err="1">
                <a:solidFill>
                  <a:srgbClr val="0070C0"/>
                </a:solidFill>
              </a:rPr>
              <a:t>understanding</a:t>
            </a:r>
            <a:r>
              <a:rPr lang="de-DE" sz="2700" cap="small" dirty="0">
                <a:solidFill>
                  <a:srgbClr val="0070C0"/>
                </a:solidFill>
              </a:rPr>
              <a:t>)</a:t>
            </a:r>
            <a:r>
              <a:rPr lang="de-DE" sz="2700" dirty="0">
                <a:solidFill>
                  <a:srgbClr val="0070C0"/>
                </a:solidFill>
              </a:rPr>
              <a:t> </a:t>
            </a:r>
            <a:r>
              <a:rPr lang="de-DE" sz="2700" dirty="0"/>
              <a:t>= </a:t>
            </a:r>
            <a:r>
              <a:rPr lang="de-DE" sz="2700" dirty="0" err="1"/>
              <a:t>artefacts</a:t>
            </a:r>
            <a:r>
              <a:rPr lang="de-DE" sz="2700" dirty="0"/>
              <a:t> (</a:t>
            </a:r>
            <a:r>
              <a:rPr lang="de-DE" sz="2700" dirty="0" err="1"/>
              <a:t>technologies</a:t>
            </a:r>
            <a:r>
              <a:rPr lang="de-DE" sz="2700" dirty="0"/>
              <a:t>, material </a:t>
            </a:r>
            <a:r>
              <a:rPr lang="de-DE" sz="2700" dirty="0" err="1"/>
              <a:t>technology</a:t>
            </a:r>
            <a:r>
              <a:rPr lang="de-DE" sz="2700" dirty="0"/>
              <a:t>), well-</a:t>
            </a:r>
            <a:r>
              <a:rPr lang="de-DE" sz="2700" dirty="0" err="1"/>
              <a:t>rehearsed</a:t>
            </a:r>
            <a:r>
              <a:rPr lang="de-DE" sz="2700" dirty="0"/>
              <a:t>, </a:t>
            </a:r>
            <a:r>
              <a:rPr lang="de-DE" sz="2700" dirty="0" err="1"/>
              <a:t>standardized</a:t>
            </a:r>
            <a:r>
              <a:rPr lang="de-DE" sz="2700" dirty="0"/>
              <a:t> </a:t>
            </a:r>
            <a:r>
              <a:rPr lang="de-DE" sz="2700" dirty="0" err="1"/>
              <a:t>practices</a:t>
            </a:r>
            <a:r>
              <a:rPr lang="de-DE" sz="2700" dirty="0"/>
              <a:t>, </a:t>
            </a:r>
            <a:r>
              <a:rPr lang="de-DE" sz="2700" dirty="0" err="1"/>
              <a:t>methods</a:t>
            </a:r>
            <a:r>
              <a:rPr lang="de-DE" sz="2700" dirty="0"/>
              <a:t>, and </a:t>
            </a:r>
            <a:r>
              <a:rPr lang="de-DE" sz="2700" dirty="0" err="1"/>
              <a:t>processes</a:t>
            </a:r>
            <a:r>
              <a:rPr lang="de-DE" sz="2700" dirty="0"/>
              <a:t> (</a:t>
            </a:r>
            <a:r>
              <a:rPr lang="de-DE" sz="2700" dirty="0" err="1"/>
              <a:t>techniques</a:t>
            </a:r>
            <a:r>
              <a:rPr lang="de-DE" sz="2700" dirty="0"/>
              <a:t>, </a:t>
            </a:r>
            <a:r>
              <a:rPr lang="de-DE" sz="2700" dirty="0" err="1"/>
              <a:t>process</a:t>
            </a:r>
            <a:r>
              <a:rPr lang="de-DE" sz="2700" dirty="0"/>
              <a:t> </a:t>
            </a:r>
            <a:r>
              <a:rPr lang="de-DE" sz="2700" dirty="0" err="1"/>
              <a:t>technology</a:t>
            </a:r>
            <a:r>
              <a:rPr lang="de-DE" sz="2700" dirty="0"/>
              <a:t>), </a:t>
            </a:r>
            <a:r>
              <a:rPr lang="de-DE" sz="2700" dirty="0" err="1"/>
              <a:t>other</a:t>
            </a:r>
            <a:r>
              <a:rPr lang="de-DE" sz="2700" dirty="0"/>
              <a:t> </a:t>
            </a:r>
            <a:r>
              <a:rPr lang="de-DE" sz="2700" dirty="0" err="1"/>
              <a:t>forms</a:t>
            </a:r>
            <a:r>
              <a:rPr lang="de-DE" sz="2700" dirty="0"/>
              <a:t> </a:t>
            </a:r>
            <a:r>
              <a:rPr lang="de-DE" sz="2700" dirty="0" err="1"/>
              <a:t>of</a:t>
            </a:r>
            <a:r>
              <a:rPr lang="de-DE" sz="2700" dirty="0"/>
              <a:t> </a:t>
            </a:r>
            <a:r>
              <a:rPr lang="de-DE" sz="2700" dirty="0" err="1"/>
              <a:t>technology</a:t>
            </a:r>
            <a:r>
              <a:rPr lang="de-DE" sz="2700" dirty="0"/>
              <a:t> such </a:t>
            </a:r>
            <a:r>
              <a:rPr lang="de-DE" sz="2700" dirty="0" err="1"/>
              <a:t>as</a:t>
            </a:r>
            <a:r>
              <a:rPr lang="de-DE" sz="2700" dirty="0"/>
              <a:t> </a:t>
            </a:r>
            <a:r>
              <a:rPr lang="de-DE" sz="2700" dirty="0" err="1"/>
              <a:t>materials</a:t>
            </a:r>
            <a:r>
              <a:rPr lang="de-DE" sz="2700" dirty="0"/>
              <a:t> (real </a:t>
            </a:r>
            <a:r>
              <a:rPr lang="de-DE" sz="2700" dirty="0" err="1"/>
              <a:t>technologies</a:t>
            </a:r>
            <a:r>
              <a:rPr lang="de-DE" sz="2700" dirty="0"/>
              <a:t>), </a:t>
            </a:r>
            <a:r>
              <a:rPr lang="de-DE" sz="2700" dirty="0" err="1"/>
              <a:t>signs</a:t>
            </a:r>
            <a:r>
              <a:rPr lang="de-DE" sz="2700" dirty="0"/>
              <a:t> (</a:t>
            </a:r>
            <a:r>
              <a:rPr lang="de-DE" sz="2700" dirty="0" err="1"/>
              <a:t>intellectual</a:t>
            </a:r>
            <a:r>
              <a:rPr lang="de-DE" sz="2700" dirty="0"/>
              <a:t> </a:t>
            </a:r>
            <a:r>
              <a:rPr lang="de-DE" sz="2700" dirty="0" err="1"/>
              <a:t>technologies</a:t>
            </a:r>
            <a:r>
              <a:rPr lang="de-DE" sz="2700" dirty="0"/>
              <a:t>), </a:t>
            </a:r>
            <a:r>
              <a:rPr lang="de-DE" sz="2700" dirty="0" err="1"/>
              <a:t>procedures</a:t>
            </a:r>
            <a:r>
              <a:rPr lang="de-DE" sz="2700" dirty="0"/>
              <a:t> (social </a:t>
            </a:r>
            <a:r>
              <a:rPr lang="de-DE" sz="2700" dirty="0" err="1"/>
              <a:t>technologies</a:t>
            </a:r>
            <a:r>
              <a:rPr lang="de-DE" sz="2700" dirty="0"/>
              <a:t>), and </a:t>
            </a:r>
            <a:r>
              <a:rPr lang="de-DE" sz="2700" dirty="0" err="1"/>
              <a:t>attributes</a:t>
            </a:r>
            <a:r>
              <a:rPr lang="de-DE" sz="2700" dirty="0"/>
              <a:t> (e.g. affine in </a:t>
            </a:r>
            <a:r>
              <a:rPr lang="de-DE" sz="2700" dirty="0" err="1"/>
              <a:t>technics</a:t>
            </a:r>
            <a:r>
              <a:rPr lang="de-DE" sz="2700" dirty="0"/>
              <a:t>).</a:t>
            </a:r>
          </a:p>
          <a:p>
            <a:pPr marL="457200" indent="-457200">
              <a:spcAft>
                <a:spcPts val="600"/>
              </a:spcAft>
              <a:buFont typeface="Courier New" panose="02070309020205020404" pitchFamily="49" charset="0"/>
              <a:buChar char="o"/>
            </a:pPr>
            <a:r>
              <a:rPr lang="de-DE" sz="2700" cap="small" dirty="0">
                <a:solidFill>
                  <a:srgbClr val="0070C0"/>
                </a:solidFill>
              </a:rPr>
              <a:t>Technics (</a:t>
            </a:r>
            <a:r>
              <a:rPr lang="de-DE" sz="2700" cap="small" dirty="0" err="1">
                <a:solidFill>
                  <a:srgbClr val="0070C0"/>
                </a:solidFill>
              </a:rPr>
              <a:t>narrow</a:t>
            </a:r>
            <a:r>
              <a:rPr lang="de-DE" sz="2700" cap="small" dirty="0">
                <a:solidFill>
                  <a:srgbClr val="0070C0"/>
                </a:solidFill>
              </a:rPr>
              <a:t> </a:t>
            </a:r>
            <a:r>
              <a:rPr lang="de-DE" sz="2700" cap="small" dirty="0" err="1">
                <a:solidFill>
                  <a:srgbClr val="0070C0"/>
                </a:solidFill>
              </a:rPr>
              <a:t>understanding</a:t>
            </a:r>
            <a:r>
              <a:rPr lang="de-DE" sz="2700" cap="small" dirty="0">
                <a:solidFill>
                  <a:srgbClr val="0070C0"/>
                </a:solidFill>
              </a:rPr>
              <a:t>)</a:t>
            </a:r>
            <a:r>
              <a:rPr lang="de-DE" sz="2700" dirty="0">
                <a:solidFill>
                  <a:srgbClr val="0070C0"/>
                </a:solidFill>
              </a:rPr>
              <a:t> </a:t>
            </a:r>
            <a:r>
              <a:rPr lang="de-DE" sz="2700" dirty="0"/>
              <a:t>= </a:t>
            </a:r>
            <a:r>
              <a:rPr lang="de-DE" sz="2700" dirty="0" err="1"/>
              <a:t>artefacts</a:t>
            </a:r>
            <a:r>
              <a:rPr lang="de-DE" sz="2700" dirty="0"/>
              <a:t> (</a:t>
            </a:r>
            <a:r>
              <a:rPr lang="de-DE" sz="2700" dirty="0" err="1"/>
              <a:t>technologies</a:t>
            </a:r>
            <a:r>
              <a:rPr lang="de-DE" sz="2700" dirty="0"/>
              <a:t>, material </a:t>
            </a:r>
            <a:r>
              <a:rPr lang="de-DE" sz="2700" dirty="0" err="1"/>
              <a:t>technology</a:t>
            </a:r>
            <a:r>
              <a:rPr lang="de-DE" sz="2700" dirty="0"/>
              <a:t>). </a:t>
            </a:r>
          </a:p>
        </p:txBody>
      </p:sp>
      <p:sp>
        <p:nvSpPr>
          <p:cNvPr id="6" name="Textfeld 5">
            <a:extLst>
              <a:ext uri="{FF2B5EF4-FFF2-40B4-BE49-F238E27FC236}">
                <a16:creationId xmlns:a16="http://schemas.microsoft.com/office/drawing/2014/main" id="{07A07CB7-6AB2-4E4E-BBFC-6AE5BB7A98FC}"/>
              </a:ext>
            </a:extLst>
          </p:cNvPr>
          <p:cNvSpPr txBox="1"/>
          <p:nvPr/>
        </p:nvSpPr>
        <p:spPr>
          <a:xfrm>
            <a:off x="380999" y="6307282"/>
            <a:ext cx="9455727" cy="369332"/>
          </a:xfrm>
          <a:prstGeom prst="rect">
            <a:avLst/>
          </a:prstGeom>
          <a:noFill/>
        </p:spPr>
        <p:txBody>
          <a:bodyPr wrap="square" rtlCol="0">
            <a:spAutoFit/>
          </a:bodyPr>
          <a:lstStyle/>
          <a:p>
            <a:r>
              <a:rPr lang="de-DE" b="1" cap="small" dirty="0">
                <a:solidFill>
                  <a:schemeClr val="accent1"/>
                </a:solidFill>
              </a:rPr>
              <a:t>1</a:t>
            </a:r>
            <a:r>
              <a:rPr lang="de-DE" b="1" cap="small" dirty="0">
                <a:solidFill>
                  <a:srgbClr val="0070C0"/>
                </a:solidFill>
              </a:rPr>
              <a:t>. </a:t>
            </a:r>
            <a:r>
              <a:rPr lang="de-DE" b="1" cap="small" dirty="0" err="1">
                <a:solidFill>
                  <a:srgbClr val="0070C0"/>
                </a:solidFill>
              </a:rPr>
              <a:t>Introduction</a:t>
            </a:r>
            <a:endParaRPr lang="de-DE" b="1" cap="small" dirty="0">
              <a:solidFill>
                <a:srgbClr val="0070C0"/>
              </a:solidFill>
            </a:endParaRPr>
          </a:p>
        </p:txBody>
      </p:sp>
      <p:sp>
        <p:nvSpPr>
          <p:cNvPr id="9" name="Rechteck 8">
            <a:extLst>
              <a:ext uri="{FF2B5EF4-FFF2-40B4-BE49-F238E27FC236}">
                <a16:creationId xmlns:a16="http://schemas.microsoft.com/office/drawing/2014/main" id="{E456E979-F296-43A1-8F67-E334AA30120A}"/>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Tree>
    <p:extLst>
      <p:ext uri="{BB962C8B-B14F-4D97-AF65-F5344CB8AC3E}">
        <p14:creationId xmlns:p14="http://schemas.microsoft.com/office/powerpoint/2010/main" val="344356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87" y="1318332"/>
            <a:ext cx="11003870" cy="820064"/>
          </a:xfrm>
        </p:spPr>
        <p:txBody>
          <a:bodyPr/>
          <a:lstStyle/>
          <a:p>
            <a:r>
              <a:rPr lang="de-DE" sz="2900" cap="small" dirty="0"/>
              <a:t>2. </a:t>
            </a:r>
            <a:r>
              <a:rPr lang="de-DE" sz="2900" cap="small" dirty="0" err="1"/>
              <a:t>What</a:t>
            </a:r>
            <a:r>
              <a:rPr lang="de-DE" sz="2900" cap="small" dirty="0"/>
              <a:t> </a:t>
            </a:r>
            <a:r>
              <a:rPr lang="de-DE" sz="2900" cap="small" dirty="0" err="1"/>
              <a:t>is</a:t>
            </a:r>
            <a:r>
              <a:rPr lang="de-DE" sz="2900" cap="small" dirty="0"/>
              <a:t> a Feminist Technology?</a:t>
            </a:r>
            <a:r>
              <a:rPr lang="de-DE" sz="2900" cap="small" dirty="0">
                <a:solidFill>
                  <a:schemeClr val="tx1"/>
                </a:solidFill>
              </a:rPr>
              <a:t>*</a:t>
            </a:r>
            <a:endParaRPr lang="de-DE" sz="2900" cap="small" dirty="0"/>
          </a:p>
        </p:txBody>
      </p:sp>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6</a:t>
            </a:fld>
            <a:r>
              <a:rPr lang="de-AT" dirty="0"/>
              <a:t>/32</a:t>
            </a:r>
          </a:p>
        </p:txBody>
      </p:sp>
      <p:pic>
        <p:nvPicPr>
          <p:cNvPr id="7" name="Picture 2" descr="Bildergebnis">
            <a:extLst>
              <a:ext uri="{FF2B5EF4-FFF2-40B4-BE49-F238E27FC236}">
                <a16:creationId xmlns:a16="http://schemas.microsoft.com/office/drawing/2014/main" id="{5626D322-8D61-446C-98AC-05C8F6064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986" y="2138396"/>
            <a:ext cx="3005035" cy="4538218"/>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61B7FF3F-7D65-4C94-8B35-C73728DD23B0}"/>
              </a:ext>
            </a:extLst>
          </p:cNvPr>
          <p:cNvSpPr txBox="1"/>
          <p:nvPr/>
        </p:nvSpPr>
        <p:spPr>
          <a:xfrm>
            <a:off x="331787" y="2360791"/>
            <a:ext cx="8572727" cy="3862596"/>
          </a:xfrm>
          <a:prstGeom prst="rect">
            <a:avLst/>
          </a:prstGeom>
          <a:noFill/>
        </p:spPr>
        <p:txBody>
          <a:bodyPr wrap="square" rtlCol="0">
            <a:spAutoFit/>
          </a:bodyPr>
          <a:lstStyle/>
          <a:p>
            <a:pPr marL="457200" indent="-457200">
              <a:spcAft>
                <a:spcPts val="600"/>
              </a:spcAft>
              <a:buFont typeface="Courier New" panose="02070309020205020404" pitchFamily="49" charset="0"/>
              <a:buChar char="o"/>
            </a:pPr>
            <a:r>
              <a:rPr lang="en-US" sz="2000" cap="small" dirty="0">
                <a:solidFill>
                  <a:srgbClr val="0070C0"/>
                </a:solidFill>
              </a:rPr>
              <a:t>working definition of feminist technology:</a:t>
            </a:r>
            <a:r>
              <a:rPr lang="en-US" sz="2000" dirty="0"/>
              <a:t> »those tools plus knowledge that enhance women’s ability to develop, expand, and express their capacities.« (2010: 3)</a:t>
            </a:r>
          </a:p>
          <a:p>
            <a:pPr marL="457200" indent="-457200">
              <a:spcAft>
                <a:spcPts val="600"/>
              </a:spcAft>
              <a:buFont typeface="Courier New" panose="02070309020205020404" pitchFamily="49" charset="0"/>
              <a:buChar char="o"/>
            </a:pPr>
            <a:r>
              <a:rPr lang="en-US" sz="2000" cap="small" dirty="0">
                <a:solidFill>
                  <a:srgbClr val="0070C0"/>
                </a:solidFill>
              </a:rPr>
              <a:t>Three categories of feminist technologies: </a:t>
            </a:r>
            <a:r>
              <a:rPr lang="en-US" sz="2000" dirty="0"/>
              <a:t>»[…] degrees of feminist achievement – […] ›minimally feminist technology‹ for those that improve things for women some degree from the status quo; ›moderate feminist technology‹ for innovations that provide a substantial improvement for women over the status quo; and ›radically or truly feminist technology‹ for innovations that adopt a holistic approach to women’s lives and make changes that radically restructure arrangements in ways that will benefit women and substantially shift the balance of power between women and men.« (p. 14)</a:t>
            </a:r>
          </a:p>
        </p:txBody>
      </p:sp>
      <p:sp>
        <p:nvSpPr>
          <p:cNvPr id="10" name="Rechteck 9">
            <a:extLst>
              <a:ext uri="{FF2B5EF4-FFF2-40B4-BE49-F238E27FC236}">
                <a16:creationId xmlns:a16="http://schemas.microsoft.com/office/drawing/2014/main" id="{8922CA5A-1157-47B4-B36F-44C23174490A}"/>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4"/>
              </a:rPr>
              <a:t>mail@janinaloh.de</a:t>
            </a:r>
            <a:r>
              <a:rPr lang="de-DE" dirty="0"/>
              <a:t> 	</a:t>
            </a:r>
            <a:br>
              <a:rPr lang="de-DE" dirty="0"/>
            </a:br>
            <a:r>
              <a:rPr lang="de-DE" dirty="0"/>
              <a:t>Philosophy </a:t>
            </a:r>
            <a:r>
              <a:rPr lang="de-DE" dirty="0" err="1"/>
              <a:t>of</a:t>
            </a:r>
            <a:r>
              <a:rPr lang="de-DE" dirty="0"/>
              <a:t> Technology and Media	</a:t>
            </a:r>
            <a:r>
              <a:rPr lang="de-DE" dirty="0">
                <a:hlinkClick r:id="rId5"/>
              </a:rPr>
              <a:t>https://janinaloh.de/</a:t>
            </a:r>
            <a:r>
              <a:rPr lang="de-DE" dirty="0"/>
              <a:t> </a:t>
            </a:r>
          </a:p>
        </p:txBody>
      </p:sp>
      <p:sp>
        <p:nvSpPr>
          <p:cNvPr id="11" name="Textfeld 10">
            <a:extLst>
              <a:ext uri="{FF2B5EF4-FFF2-40B4-BE49-F238E27FC236}">
                <a16:creationId xmlns:a16="http://schemas.microsoft.com/office/drawing/2014/main" id="{AC6998BB-92AB-42A0-939E-152364C742CF}"/>
              </a:ext>
            </a:extLst>
          </p:cNvPr>
          <p:cNvSpPr txBox="1"/>
          <p:nvPr/>
        </p:nvSpPr>
        <p:spPr>
          <a:xfrm>
            <a:off x="380999" y="6307282"/>
            <a:ext cx="9455727" cy="369332"/>
          </a:xfrm>
          <a:prstGeom prst="rect">
            <a:avLst/>
          </a:prstGeom>
          <a:noFill/>
        </p:spPr>
        <p:txBody>
          <a:bodyPr wrap="square" rtlCol="0">
            <a:spAutoFit/>
          </a:bodyPr>
          <a:lstStyle/>
          <a:p>
            <a:pPr marL="0" indent="0">
              <a:lnSpc>
                <a:spcPct val="100000"/>
              </a:lnSpc>
              <a:buNone/>
            </a:pPr>
            <a:r>
              <a:rPr lang="de-AT" sz="1800" b="1" dirty="0"/>
              <a:t>*</a:t>
            </a:r>
            <a:r>
              <a:rPr lang="de-AT" sz="1800" dirty="0"/>
              <a:t> </a:t>
            </a:r>
            <a:r>
              <a:rPr lang="de-DE" sz="1800" cap="small" dirty="0">
                <a:solidFill>
                  <a:srgbClr val="0070C0"/>
                </a:solidFill>
              </a:rPr>
              <a:t>Technics (</a:t>
            </a:r>
            <a:r>
              <a:rPr lang="de-DE" sz="1800" cap="small" dirty="0" err="1">
                <a:solidFill>
                  <a:srgbClr val="0070C0"/>
                </a:solidFill>
              </a:rPr>
              <a:t>narrow</a:t>
            </a:r>
            <a:r>
              <a:rPr lang="de-DE" sz="1800" cap="small" dirty="0">
                <a:solidFill>
                  <a:srgbClr val="0070C0"/>
                </a:solidFill>
              </a:rPr>
              <a:t> </a:t>
            </a:r>
            <a:r>
              <a:rPr lang="de-DE" sz="1800" cap="small" dirty="0" err="1">
                <a:solidFill>
                  <a:srgbClr val="0070C0"/>
                </a:solidFill>
              </a:rPr>
              <a:t>understanding</a:t>
            </a:r>
            <a:r>
              <a:rPr lang="de-DE" sz="1800" cap="small" dirty="0">
                <a:solidFill>
                  <a:srgbClr val="0070C0"/>
                </a:solidFill>
              </a:rPr>
              <a:t>)</a:t>
            </a:r>
            <a:r>
              <a:rPr lang="de-DE" sz="1800" dirty="0">
                <a:solidFill>
                  <a:srgbClr val="0070C0"/>
                </a:solidFill>
              </a:rPr>
              <a:t> </a:t>
            </a:r>
            <a:r>
              <a:rPr lang="de-DE" sz="1800" dirty="0"/>
              <a:t>= </a:t>
            </a:r>
            <a:r>
              <a:rPr lang="de-DE" sz="1800" dirty="0" err="1"/>
              <a:t>artefacts</a:t>
            </a:r>
            <a:r>
              <a:rPr lang="de-DE" sz="1800" dirty="0"/>
              <a:t> (</a:t>
            </a:r>
            <a:r>
              <a:rPr lang="de-DE" sz="1800" dirty="0" err="1"/>
              <a:t>technologies</a:t>
            </a:r>
            <a:r>
              <a:rPr lang="de-DE" sz="1800" dirty="0"/>
              <a:t>, material </a:t>
            </a:r>
            <a:r>
              <a:rPr lang="de-DE" sz="1800" dirty="0" err="1"/>
              <a:t>technology</a:t>
            </a:r>
            <a:r>
              <a:rPr lang="de-DE" sz="1800" dirty="0"/>
              <a:t>). </a:t>
            </a:r>
          </a:p>
        </p:txBody>
      </p:sp>
    </p:spTree>
    <p:extLst>
      <p:ext uri="{BB962C8B-B14F-4D97-AF65-F5344CB8AC3E}">
        <p14:creationId xmlns:p14="http://schemas.microsoft.com/office/powerpoint/2010/main" val="299147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7</a:t>
            </a:fld>
            <a:r>
              <a:rPr lang="de-AT" dirty="0"/>
              <a:t>/20</a:t>
            </a:r>
          </a:p>
        </p:txBody>
      </p:sp>
      <p:sp>
        <p:nvSpPr>
          <p:cNvPr id="10" name="Textfeld 9">
            <a:extLst>
              <a:ext uri="{FF2B5EF4-FFF2-40B4-BE49-F238E27FC236}">
                <a16:creationId xmlns:a16="http://schemas.microsoft.com/office/drawing/2014/main" id="{C8F66E41-70E5-487B-8C3D-BC3636D92382}"/>
              </a:ext>
            </a:extLst>
          </p:cNvPr>
          <p:cNvSpPr txBox="1"/>
          <p:nvPr/>
        </p:nvSpPr>
        <p:spPr>
          <a:xfrm>
            <a:off x="380999" y="2327403"/>
            <a:ext cx="11252201" cy="3801041"/>
          </a:xfrm>
          <a:prstGeom prst="rect">
            <a:avLst/>
          </a:prstGeom>
          <a:noFill/>
        </p:spPr>
        <p:txBody>
          <a:bodyPr wrap="square" rtlCol="0">
            <a:spAutoFit/>
          </a:bodyPr>
          <a:lstStyle/>
          <a:p>
            <a:pPr marL="457200" indent="-457200">
              <a:spcAft>
                <a:spcPts val="600"/>
              </a:spcAft>
              <a:buFont typeface="Courier New" panose="02070309020205020404" pitchFamily="49" charset="0"/>
              <a:buChar char="o"/>
            </a:pPr>
            <a:r>
              <a:rPr lang="en-US" sz="2400" dirty="0"/>
              <a:t>»[…] marketing a product as </a:t>
            </a:r>
            <a:r>
              <a:rPr lang="en-US" sz="2400" cap="small" dirty="0" err="1">
                <a:solidFill>
                  <a:srgbClr val="0070C0"/>
                </a:solidFill>
              </a:rPr>
              <a:t>liberatory</a:t>
            </a:r>
            <a:r>
              <a:rPr lang="en-US" sz="2400" cap="small" dirty="0">
                <a:solidFill>
                  <a:srgbClr val="0070C0"/>
                </a:solidFill>
              </a:rPr>
              <a:t> for women </a:t>
            </a:r>
            <a:r>
              <a:rPr lang="en-US" sz="2400" dirty="0"/>
              <a:t>does not make it so.« (2010: 4)</a:t>
            </a:r>
          </a:p>
          <a:p>
            <a:pPr marL="914400" lvl="1" indent="-457200">
              <a:spcAft>
                <a:spcPts val="600"/>
              </a:spcAft>
              <a:buFont typeface="Arial" panose="020B0604020202020204" pitchFamily="34" charset="0"/>
              <a:buChar char="•"/>
            </a:pPr>
            <a:r>
              <a:rPr lang="de-DE" sz="2400" dirty="0" err="1">
                <a:solidFill>
                  <a:srgbClr val="0070C0"/>
                </a:solidFill>
              </a:rPr>
              <a:t>Example</a:t>
            </a:r>
            <a:r>
              <a:rPr lang="de-DE" sz="2400" dirty="0"/>
              <a:t>: </a:t>
            </a:r>
            <a:r>
              <a:rPr lang="de-DE" sz="2400" dirty="0" err="1"/>
              <a:t>the</a:t>
            </a:r>
            <a:r>
              <a:rPr lang="de-DE" sz="2400" dirty="0"/>
              <a:t> American Tobacco </a:t>
            </a:r>
            <a:r>
              <a:rPr lang="de-DE" sz="2400" dirty="0" err="1"/>
              <a:t>Company‘s</a:t>
            </a:r>
            <a:r>
              <a:rPr lang="de-DE" sz="2400" dirty="0"/>
              <a:t> </a:t>
            </a:r>
            <a:r>
              <a:rPr lang="en-US" sz="2400" dirty="0"/>
              <a:t>›</a:t>
            </a:r>
            <a:r>
              <a:rPr lang="de-DE" sz="2400" dirty="0"/>
              <a:t>Freedom March‹ </a:t>
            </a:r>
            <a:r>
              <a:rPr lang="de-DE" sz="2400" dirty="0" err="1"/>
              <a:t>to</a:t>
            </a:r>
            <a:r>
              <a:rPr lang="de-DE" sz="2400" dirty="0"/>
              <a:t> </a:t>
            </a:r>
            <a:r>
              <a:rPr lang="de-DE" sz="2400" dirty="0" err="1"/>
              <a:t>sell</a:t>
            </a:r>
            <a:r>
              <a:rPr lang="de-DE" sz="2400" dirty="0"/>
              <a:t> </a:t>
            </a:r>
            <a:r>
              <a:rPr lang="de-DE" sz="2400" dirty="0" err="1"/>
              <a:t>their</a:t>
            </a:r>
            <a:r>
              <a:rPr lang="de-DE" sz="2400" dirty="0"/>
              <a:t> </a:t>
            </a:r>
            <a:r>
              <a:rPr lang="de-DE" sz="2400" dirty="0" err="1"/>
              <a:t>products</a:t>
            </a:r>
            <a:r>
              <a:rPr lang="de-DE" sz="2400" dirty="0"/>
              <a:t> </a:t>
            </a:r>
            <a:r>
              <a:rPr lang="de-DE" sz="2400" dirty="0" err="1"/>
              <a:t>to</a:t>
            </a:r>
            <a:r>
              <a:rPr lang="de-DE" sz="2400" dirty="0"/>
              <a:t> </a:t>
            </a:r>
            <a:r>
              <a:rPr lang="de-DE" sz="2400" dirty="0" err="1"/>
              <a:t>women</a:t>
            </a:r>
            <a:r>
              <a:rPr lang="de-DE" sz="2400" dirty="0"/>
              <a:t> (</a:t>
            </a:r>
            <a:r>
              <a:rPr lang="de-DE" sz="2400" dirty="0" err="1"/>
              <a:t>that</a:t>
            </a:r>
            <a:r>
              <a:rPr lang="de-DE" sz="2400" dirty="0"/>
              <a:t> </a:t>
            </a:r>
            <a:r>
              <a:rPr lang="de-DE" sz="2400" dirty="0" err="1"/>
              <a:t>are</a:t>
            </a:r>
            <a:r>
              <a:rPr lang="de-DE" sz="2400" dirty="0"/>
              <a:t> in </a:t>
            </a:r>
            <a:r>
              <a:rPr lang="de-DE" sz="2400" dirty="0" err="1"/>
              <a:t>fact</a:t>
            </a:r>
            <a:r>
              <a:rPr lang="de-DE" sz="2400" dirty="0"/>
              <a:t> </a:t>
            </a:r>
            <a:r>
              <a:rPr lang="de-DE" sz="2400" dirty="0" err="1"/>
              <a:t>harmful</a:t>
            </a:r>
            <a:r>
              <a:rPr lang="de-DE" sz="2400" dirty="0"/>
              <a:t> </a:t>
            </a:r>
            <a:r>
              <a:rPr lang="de-DE" sz="2400" dirty="0" err="1"/>
              <a:t>to</a:t>
            </a:r>
            <a:r>
              <a:rPr lang="de-DE" sz="2400" dirty="0"/>
              <a:t> </a:t>
            </a:r>
            <a:r>
              <a:rPr lang="de-DE" sz="2400" dirty="0" err="1"/>
              <a:t>women</a:t>
            </a:r>
            <a:r>
              <a:rPr lang="de-DE" sz="2400" dirty="0"/>
              <a:t>)</a:t>
            </a:r>
            <a:endParaRPr lang="en-US" sz="2400" dirty="0"/>
          </a:p>
          <a:p>
            <a:pPr marL="457200" indent="-457200">
              <a:spcAft>
                <a:spcPts val="600"/>
              </a:spcAft>
              <a:buFont typeface="Courier New" panose="02070309020205020404" pitchFamily="49" charset="0"/>
              <a:buChar char="o"/>
            </a:pPr>
            <a:r>
              <a:rPr lang="en-US" sz="2400" dirty="0"/>
              <a:t>»[…] </a:t>
            </a:r>
            <a:r>
              <a:rPr lang="en-US" sz="2400" cap="small" dirty="0">
                <a:solidFill>
                  <a:srgbClr val="0070C0"/>
                </a:solidFill>
              </a:rPr>
              <a:t>feminizing</a:t>
            </a:r>
            <a:r>
              <a:rPr lang="en-US" sz="2400" dirty="0"/>
              <a:t> an existing technology did not make it feminist, but often just the opposite.« (2010: 4)</a:t>
            </a:r>
          </a:p>
          <a:p>
            <a:pPr marL="914400" lvl="1" indent="-457200">
              <a:spcAft>
                <a:spcPts val="600"/>
              </a:spcAft>
              <a:buFont typeface="Arial" panose="020B0604020202020204" pitchFamily="34" charset="0"/>
              <a:buChar char="•"/>
            </a:pPr>
            <a:r>
              <a:rPr lang="de-DE" sz="2400" dirty="0" err="1">
                <a:solidFill>
                  <a:srgbClr val="0070C0"/>
                </a:solidFill>
              </a:rPr>
              <a:t>Example</a:t>
            </a:r>
            <a:r>
              <a:rPr lang="de-DE" sz="2400" dirty="0"/>
              <a:t>: pink Samsung </a:t>
            </a:r>
            <a:r>
              <a:rPr lang="de-DE" sz="2400" dirty="0" err="1"/>
              <a:t>cell</a:t>
            </a:r>
            <a:r>
              <a:rPr lang="de-DE" sz="2400" dirty="0"/>
              <a:t> </a:t>
            </a:r>
            <a:r>
              <a:rPr lang="de-DE" sz="2400" dirty="0" err="1"/>
              <a:t>phone</a:t>
            </a:r>
            <a:endParaRPr lang="de-DE" sz="2400" dirty="0"/>
          </a:p>
          <a:p>
            <a:pPr lvl="1" indent="-457200">
              <a:spcAft>
                <a:spcPts val="600"/>
              </a:spcAft>
              <a:buFont typeface="Courier New" panose="02070309020205020404" pitchFamily="49" charset="0"/>
              <a:buChar char="o"/>
            </a:pPr>
            <a:r>
              <a:rPr lang="en-US" sz="2400" cap="small" dirty="0">
                <a:solidFill>
                  <a:srgbClr val="0070C0"/>
                </a:solidFill>
              </a:rPr>
              <a:t>Feminine Technologies</a:t>
            </a:r>
            <a:r>
              <a:rPr lang="en-US" sz="2400" dirty="0"/>
              <a:t>: »technologies associated with women by virtue of their biology«; ≠ feminist technologies (2010: 3).</a:t>
            </a:r>
          </a:p>
          <a:p>
            <a:pPr lvl="2" indent="-457200">
              <a:spcAft>
                <a:spcPts val="600"/>
              </a:spcAft>
              <a:buFont typeface="Arial" panose="020B0604020202020204" pitchFamily="34" charset="0"/>
              <a:buChar char="•"/>
            </a:pPr>
            <a:r>
              <a:rPr lang="en-US" sz="2400" dirty="0">
                <a:solidFill>
                  <a:srgbClr val="0070C0"/>
                </a:solidFill>
              </a:rPr>
              <a:t>Example:</a:t>
            </a:r>
            <a:r>
              <a:rPr lang="en-US" sz="2400" dirty="0"/>
              <a:t> birth control pill, tampon, pregnancy test</a:t>
            </a:r>
            <a:endParaRPr lang="de-DE" sz="2400" dirty="0"/>
          </a:p>
        </p:txBody>
      </p:sp>
      <p:sp>
        <p:nvSpPr>
          <p:cNvPr id="11" name="Titel 1">
            <a:extLst>
              <a:ext uri="{FF2B5EF4-FFF2-40B4-BE49-F238E27FC236}">
                <a16:creationId xmlns:a16="http://schemas.microsoft.com/office/drawing/2014/main" id="{C9E196EB-F2D1-4C9A-A6DB-124C157B74CA}"/>
              </a:ext>
            </a:extLst>
          </p:cNvPr>
          <p:cNvSpPr>
            <a:spLocks noGrp="1"/>
          </p:cNvSpPr>
          <p:nvPr>
            <p:ph type="title"/>
          </p:nvPr>
        </p:nvSpPr>
        <p:spPr>
          <a:xfrm>
            <a:off x="331787" y="1318332"/>
            <a:ext cx="11003870" cy="820064"/>
          </a:xfrm>
        </p:spPr>
        <p:txBody>
          <a:bodyPr/>
          <a:lstStyle/>
          <a:p>
            <a:r>
              <a:rPr lang="de-DE" sz="2900" cap="small" dirty="0"/>
              <a:t>2. </a:t>
            </a:r>
            <a:r>
              <a:rPr lang="de-DE" sz="2900" cap="small" dirty="0" err="1"/>
              <a:t>What</a:t>
            </a:r>
            <a:r>
              <a:rPr lang="de-DE" sz="2900" cap="small" dirty="0"/>
              <a:t> </a:t>
            </a:r>
            <a:r>
              <a:rPr lang="de-DE" sz="2900" cap="small" dirty="0" err="1"/>
              <a:t>is</a:t>
            </a:r>
            <a:r>
              <a:rPr lang="de-DE" sz="2900" cap="small" dirty="0"/>
              <a:t> a Feminist Technology?</a:t>
            </a:r>
          </a:p>
        </p:txBody>
      </p:sp>
      <p:sp>
        <p:nvSpPr>
          <p:cNvPr id="7" name="Rechteck 6">
            <a:extLst>
              <a:ext uri="{FF2B5EF4-FFF2-40B4-BE49-F238E27FC236}">
                <a16:creationId xmlns:a16="http://schemas.microsoft.com/office/drawing/2014/main" id="{7A23E4B1-E0F7-4F9F-9809-438893BA2AFC}"/>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Tree>
    <p:extLst>
      <p:ext uri="{BB962C8B-B14F-4D97-AF65-F5344CB8AC3E}">
        <p14:creationId xmlns:p14="http://schemas.microsoft.com/office/powerpoint/2010/main" val="419690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8</a:t>
            </a:fld>
            <a:r>
              <a:rPr lang="de-AT" dirty="0"/>
              <a:t>/20</a:t>
            </a:r>
          </a:p>
        </p:txBody>
      </p:sp>
      <p:sp>
        <p:nvSpPr>
          <p:cNvPr id="10" name="Textfeld 9">
            <a:extLst>
              <a:ext uri="{FF2B5EF4-FFF2-40B4-BE49-F238E27FC236}">
                <a16:creationId xmlns:a16="http://schemas.microsoft.com/office/drawing/2014/main" id="{C8F66E41-70E5-487B-8C3D-BC3636D92382}"/>
              </a:ext>
            </a:extLst>
          </p:cNvPr>
          <p:cNvSpPr txBox="1"/>
          <p:nvPr/>
        </p:nvSpPr>
        <p:spPr>
          <a:xfrm>
            <a:off x="380999" y="2327403"/>
            <a:ext cx="11339287" cy="3016210"/>
          </a:xfrm>
          <a:prstGeom prst="rect">
            <a:avLst/>
          </a:prstGeom>
          <a:noFill/>
        </p:spPr>
        <p:txBody>
          <a:bodyPr wrap="square" rtlCol="0">
            <a:spAutoFit/>
          </a:bodyPr>
          <a:lstStyle/>
          <a:p>
            <a:pPr lvl="1" indent="-457200">
              <a:spcAft>
                <a:spcPts val="600"/>
              </a:spcAft>
              <a:buFont typeface="Courier New" panose="02070309020205020404" pitchFamily="49" charset="0"/>
              <a:buChar char="o"/>
            </a:pPr>
            <a:r>
              <a:rPr lang="en-US" sz="2500" dirty="0"/>
              <a:t>»More promising technological innovations are those that </a:t>
            </a:r>
            <a:r>
              <a:rPr lang="en-US" sz="2500" cap="small" dirty="0">
                <a:solidFill>
                  <a:srgbClr val="0070C0"/>
                </a:solidFill>
              </a:rPr>
              <a:t>enable women </a:t>
            </a:r>
            <a:r>
              <a:rPr lang="en-US" sz="2500" dirty="0"/>
              <a:t>to enter and do their best in professions that had traditionally been held by men and for which the necessary equipment had been designed to fit men’s bodies.« (2010: 5)</a:t>
            </a:r>
          </a:p>
          <a:p>
            <a:pPr lvl="2" indent="-457200">
              <a:spcAft>
                <a:spcPts val="600"/>
              </a:spcAft>
              <a:buFont typeface="Arial" panose="020B0604020202020204" pitchFamily="34" charset="0"/>
              <a:buChar char="•"/>
            </a:pPr>
            <a:r>
              <a:rPr lang="de-DE" sz="2500" dirty="0" err="1">
                <a:solidFill>
                  <a:srgbClr val="0070C0"/>
                </a:solidFill>
              </a:rPr>
              <a:t>Example</a:t>
            </a:r>
            <a:r>
              <a:rPr lang="de-DE" sz="2500" dirty="0"/>
              <a:t>: </a:t>
            </a:r>
            <a:r>
              <a:rPr lang="de-DE" sz="2500" dirty="0" err="1"/>
              <a:t>redesign</a:t>
            </a:r>
            <a:r>
              <a:rPr lang="de-DE" sz="2500" dirty="0"/>
              <a:t> </a:t>
            </a:r>
            <a:r>
              <a:rPr lang="de-DE" sz="2500" dirty="0" err="1"/>
              <a:t>of</a:t>
            </a:r>
            <a:r>
              <a:rPr lang="de-DE" sz="2500" dirty="0"/>
              <a:t> a </a:t>
            </a:r>
            <a:r>
              <a:rPr lang="de-DE" sz="2500" dirty="0" err="1"/>
              <a:t>fighter</a:t>
            </a:r>
            <a:r>
              <a:rPr lang="de-DE" sz="2500" dirty="0"/>
              <a:t> </a:t>
            </a:r>
            <a:r>
              <a:rPr lang="de-DE" sz="2500" dirty="0" err="1"/>
              <a:t>airplane</a:t>
            </a:r>
            <a:r>
              <a:rPr lang="de-DE" sz="2500" dirty="0"/>
              <a:t> </a:t>
            </a:r>
            <a:r>
              <a:rPr lang="de-DE" sz="2500" dirty="0" err="1"/>
              <a:t>cockpit</a:t>
            </a:r>
            <a:endParaRPr lang="de-DE" sz="2500" dirty="0"/>
          </a:p>
          <a:p>
            <a:pPr marL="457200" lvl="2" indent="-457200">
              <a:spcAft>
                <a:spcPts val="600"/>
              </a:spcAft>
              <a:buFont typeface="Courier New" panose="02070309020205020404" pitchFamily="49" charset="0"/>
              <a:buChar char="o"/>
            </a:pPr>
            <a:r>
              <a:rPr lang="de-DE" sz="2500" dirty="0"/>
              <a:t>»</a:t>
            </a:r>
            <a:r>
              <a:rPr lang="en-US" sz="2500" dirty="0"/>
              <a:t>[…] feminist technologies can be </a:t>
            </a:r>
            <a:r>
              <a:rPr lang="en-US" sz="2500" cap="small" dirty="0">
                <a:solidFill>
                  <a:srgbClr val="0070C0"/>
                </a:solidFill>
              </a:rPr>
              <a:t>designed by sexists </a:t>
            </a:r>
            <a:r>
              <a:rPr lang="en-US" sz="2500" dirty="0"/>
              <a:t>[…].« (2010: 11)</a:t>
            </a:r>
            <a:endParaRPr lang="de-DE" sz="2500" dirty="0"/>
          </a:p>
          <a:p>
            <a:pPr lvl="2" indent="-457200">
              <a:spcAft>
                <a:spcPts val="600"/>
              </a:spcAft>
              <a:buFont typeface="Arial" panose="020B0604020202020204" pitchFamily="34" charset="0"/>
              <a:buChar char="•"/>
            </a:pPr>
            <a:r>
              <a:rPr lang="de-DE" sz="2500" dirty="0" err="1">
                <a:solidFill>
                  <a:srgbClr val="0070C0"/>
                </a:solidFill>
              </a:rPr>
              <a:t>Example</a:t>
            </a:r>
            <a:r>
              <a:rPr lang="de-DE" sz="2500" dirty="0"/>
              <a:t>: Earle Cleveland Haas </a:t>
            </a:r>
            <a:r>
              <a:rPr lang="de-DE" sz="2500" dirty="0" err="1"/>
              <a:t>inveted</a:t>
            </a:r>
            <a:r>
              <a:rPr lang="de-DE" sz="2500" dirty="0"/>
              <a:t> </a:t>
            </a:r>
            <a:r>
              <a:rPr lang="de-DE" sz="2500" dirty="0" err="1"/>
              <a:t>the</a:t>
            </a:r>
            <a:r>
              <a:rPr lang="de-DE" sz="2500" dirty="0"/>
              <a:t> </a:t>
            </a:r>
            <a:r>
              <a:rPr lang="de-DE" sz="2500" dirty="0" err="1"/>
              <a:t>Tampax</a:t>
            </a:r>
            <a:r>
              <a:rPr lang="de-DE" sz="2500" dirty="0"/>
              <a:t> </a:t>
            </a:r>
            <a:r>
              <a:rPr lang="de-DE" sz="2500" dirty="0" err="1"/>
              <a:t>tampon</a:t>
            </a:r>
            <a:r>
              <a:rPr lang="de-DE" sz="2500" dirty="0"/>
              <a:t> </a:t>
            </a:r>
            <a:r>
              <a:rPr lang="de-DE" sz="2500" dirty="0" err="1"/>
              <a:t>with</a:t>
            </a:r>
            <a:r>
              <a:rPr lang="de-DE" sz="2500" dirty="0"/>
              <a:t> </a:t>
            </a:r>
            <a:r>
              <a:rPr lang="de-DE" sz="2500" dirty="0" err="1"/>
              <a:t>sexist</a:t>
            </a:r>
            <a:r>
              <a:rPr lang="de-DE" sz="2500" dirty="0"/>
              <a:t> </a:t>
            </a:r>
            <a:r>
              <a:rPr lang="de-DE" sz="2500" dirty="0" err="1"/>
              <a:t>attitudes</a:t>
            </a:r>
            <a:r>
              <a:rPr lang="de-DE" sz="2500" dirty="0"/>
              <a:t>; </a:t>
            </a:r>
            <a:r>
              <a:rPr lang="en-US" sz="2500" dirty="0"/>
              <a:t>»just got tired of women wearing those damned old rags«. (2010: 12)</a:t>
            </a:r>
            <a:endParaRPr lang="de-DE" sz="2500" dirty="0"/>
          </a:p>
        </p:txBody>
      </p:sp>
      <p:sp>
        <p:nvSpPr>
          <p:cNvPr id="11" name="Titel 1">
            <a:extLst>
              <a:ext uri="{FF2B5EF4-FFF2-40B4-BE49-F238E27FC236}">
                <a16:creationId xmlns:a16="http://schemas.microsoft.com/office/drawing/2014/main" id="{C9E196EB-F2D1-4C9A-A6DB-124C157B74CA}"/>
              </a:ext>
            </a:extLst>
          </p:cNvPr>
          <p:cNvSpPr>
            <a:spLocks noGrp="1"/>
          </p:cNvSpPr>
          <p:nvPr>
            <p:ph type="title"/>
          </p:nvPr>
        </p:nvSpPr>
        <p:spPr>
          <a:xfrm>
            <a:off x="331787" y="1318332"/>
            <a:ext cx="11003870" cy="820064"/>
          </a:xfrm>
        </p:spPr>
        <p:txBody>
          <a:bodyPr/>
          <a:lstStyle/>
          <a:p>
            <a:r>
              <a:rPr lang="de-DE" sz="2900" cap="small" dirty="0"/>
              <a:t>2. </a:t>
            </a:r>
            <a:r>
              <a:rPr lang="de-DE" sz="2900" cap="small" dirty="0" err="1"/>
              <a:t>What</a:t>
            </a:r>
            <a:r>
              <a:rPr lang="de-DE" sz="2900" cap="small" dirty="0"/>
              <a:t> </a:t>
            </a:r>
            <a:r>
              <a:rPr lang="de-DE" sz="2900" cap="small" dirty="0" err="1"/>
              <a:t>is</a:t>
            </a:r>
            <a:r>
              <a:rPr lang="de-DE" sz="2900" cap="small" dirty="0"/>
              <a:t> a Feminist Technology?</a:t>
            </a:r>
          </a:p>
        </p:txBody>
      </p:sp>
      <p:sp>
        <p:nvSpPr>
          <p:cNvPr id="7" name="Rechteck 6">
            <a:extLst>
              <a:ext uri="{FF2B5EF4-FFF2-40B4-BE49-F238E27FC236}">
                <a16:creationId xmlns:a16="http://schemas.microsoft.com/office/drawing/2014/main" id="{4A330BB3-A8E9-49B9-9180-32CCB94FAFA7}"/>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Tree>
    <p:extLst>
      <p:ext uri="{BB962C8B-B14F-4D97-AF65-F5344CB8AC3E}">
        <p14:creationId xmlns:p14="http://schemas.microsoft.com/office/powerpoint/2010/main" val="424254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de-AT" dirty="0"/>
              <a:t>Page </a:t>
            </a:r>
            <a:fld id="{05A5AE1F-4813-4D0A-B870-8FB3219A4125}" type="slidenum">
              <a:rPr lang="de-AT" smtClean="0"/>
              <a:pPr/>
              <a:t>9</a:t>
            </a:fld>
            <a:r>
              <a:rPr lang="de-AT" dirty="0"/>
              <a:t>/20</a:t>
            </a:r>
          </a:p>
        </p:txBody>
      </p:sp>
      <p:sp>
        <p:nvSpPr>
          <p:cNvPr id="7" name="Textfeld 6">
            <a:extLst>
              <a:ext uri="{FF2B5EF4-FFF2-40B4-BE49-F238E27FC236}">
                <a16:creationId xmlns:a16="http://schemas.microsoft.com/office/drawing/2014/main" id="{9DDF85EC-0C55-4CBC-A14C-3532EF924719}"/>
              </a:ext>
            </a:extLst>
          </p:cNvPr>
          <p:cNvSpPr txBox="1"/>
          <p:nvPr/>
        </p:nvSpPr>
        <p:spPr>
          <a:xfrm>
            <a:off x="363211" y="2254318"/>
            <a:ext cx="11567532" cy="3877985"/>
          </a:xfrm>
          <a:prstGeom prst="rect">
            <a:avLst/>
          </a:prstGeom>
          <a:noFill/>
        </p:spPr>
        <p:txBody>
          <a:bodyPr wrap="square" rtlCol="0">
            <a:spAutoFit/>
          </a:bodyPr>
          <a:lstStyle/>
          <a:p>
            <a:pPr marL="457200" indent="-457200">
              <a:spcAft>
                <a:spcPts val="600"/>
              </a:spcAft>
              <a:buFont typeface="Courier New" panose="02070309020205020404" pitchFamily="49" charset="0"/>
              <a:buChar char="o"/>
            </a:pPr>
            <a:r>
              <a:rPr lang="en-US" sz="2100" cap="small" dirty="0">
                <a:solidFill>
                  <a:srgbClr val="0070C0"/>
                </a:solidFill>
              </a:rPr>
              <a:t>Different Feminist Lenses</a:t>
            </a:r>
            <a:r>
              <a:rPr lang="en-US" sz="2100" dirty="0"/>
              <a:t>: »A technology may appear feminist in light of one type of feminism and antifeminist through a different feminist lens.« (2010: 18)</a:t>
            </a:r>
          </a:p>
          <a:p>
            <a:pPr marL="914400" lvl="1" indent="-457200">
              <a:spcAft>
                <a:spcPts val="600"/>
              </a:spcAft>
              <a:buFont typeface="Arial" panose="020B0604020202020204" pitchFamily="34" charset="0"/>
              <a:buChar char="•"/>
            </a:pPr>
            <a:r>
              <a:rPr lang="en-US" sz="2100" dirty="0">
                <a:solidFill>
                  <a:srgbClr val="0070C0"/>
                </a:solidFill>
              </a:rPr>
              <a:t>Example</a:t>
            </a:r>
            <a:r>
              <a:rPr lang="en-US" sz="2100" dirty="0"/>
              <a:t>: »</a:t>
            </a:r>
            <a:r>
              <a:rPr lang="en-US" sz="2100" dirty="0" err="1"/>
              <a:t>Seasonale</a:t>
            </a:r>
            <a:r>
              <a:rPr lang="en-US" sz="2100" dirty="0"/>
              <a:t>, a low-dose, extended-regimen, birth control pill […], regulates menstruation so that it occurs only four times a year.« (</a:t>
            </a:r>
            <a:r>
              <a:rPr lang="en-US" sz="2100" dirty="0" err="1"/>
              <a:t>Aengst</a:t>
            </a:r>
            <a:r>
              <a:rPr lang="en-US" sz="2100" dirty="0"/>
              <a:t> &amp; Layne, 2010: 55)</a:t>
            </a:r>
          </a:p>
          <a:p>
            <a:pPr marL="914400" lvl="1" indent="-457200">
              <a:spcAft>
                <a:spcPts val="600"/>
              </a:spcAft>
              <a:buFont typeface="Arial" panose="020B0604020202020204" pitchFamily="34" charset="0"/>
              <a:buChar char="•"/>
            </a:pPr>
            <a:r>
              <a:rPr lang="en-US" sz="2100" dirty="0">
                <a:solidFill>
                  <a:srgbClr val="0070C0"/>
                </a:solidFill>
              </a:rPr>
              <a:t>Liberal feminism: </a:t>
            </a:r>
            <a:r>
              <a:rPr lang="en-US" sz="2100" dirty="0"/>
              <a:t>»[…] </a:t>
            </a:r>
            <a:r>
              <a:rPr lang="en-US" sz="2100" dirty="0" err="1"/>
              <a:t>Seasonale</a:t>
            </a:r>
            <a:r>
              <a:rPr lang="en-US" sz="2100" dirty="0"/>
              <a:t> and other menstrual-suppressing birth control pills would likely be embraced as expanding women’s choices.« (</a:t>
            </a:r>
            <a:r>
              <a:rPr lang="en-US" sz="2100" dirty="0" err="1"/>
              <a:t>Aengst</a:t>
            </a:r>
            <a:r>
              <a:rPr lang="en-US" sz="2100" dirty="0"/>
              <a:t> &amp; Layne, 2010: 70)</a:t>
            </a:r>
          </a:p>
          <a:p>
            <a:pPr marL="914400" lvl="1" indent="-457200">
              <a:spcAft>
                <a:spcPts val="600"/>
              </a:spcAft>
              <a:buFont typeface="Arial" panose="020B0604020202020204" pitchFamily="34" charset="0"/>
              <a:buChar char="•"/>
            </a:pPr>
            <a:r>
              <a:rPr lang="en-US" sz="2100" dirty="0">
                <a:solidFill>
                  <a:srgbClr val="0070C0"/>
                </a:solidFill>
              </a:rPr>
              <a:t>Radical feminism: </a:t>
            </a:r>
            <a:r>
              <a:rPr lang="en-US" sz="2100" dirty="0"/>
              <a:t>»[…] radical feminism highlights how the choices offered to women are shaped by patriarchal systems and may in fact harm women. Radical feminists would likely deem </a:t>
            </a:r>
            <a:r>
              <a:rPr lang="en-US" sz="2100" dirty="0" err="1"/>
              <a:t>Seasonale</a:t>
            </a:r>
            <a:r>
              <a:rPr lang="en-US" sz="2100" dirty="0"/>
              <a:t> an antifeminist technology. Rather than suppressing menstruation, a radical feminist approach might be to redesign workplaces, schedules, and expectations to accommodate women’s cyclically changing capacities and predilections.« (</a:t>
            </a:r>
            <a:r>
              <a:rPr lang="en-US" sz="2100" dirty="0" err="1"/>
              <a:t>Aengst</a:t>
            </a:r>
            <a:r>
              <a:rPr lang="en-US" sz="2100" dirty="0"/>
              <a:t> &amp; Layne, 2010: 70)</a:t>
            </a:r>
          </a:p>
        </p:txBody>
      </p:sp>
      <p:sp>
        <p:nvSpPr>
          <p:cNvPr id="9" name="Titel 1">
            <a:extLst>
              <a:ext uri="{FF2B5EF4-FFF2-40B4-BE49-F238E27FC236}">
                <a16:creationId xmlns:a16="http://schemas.microsoft.com/office/drawing/2014/main" id="{177B6A4D-EB7E-46F0-9180-370A423AE6B7}"/>
              </a:ext>
            </a:extLst>
          </p:cNvPr>
          <p:cNvSpPr>
            <a:spLocks noGrp="1"/>
          </p:cNvSpPr>
          <p:nvPr>
            <p:ph type="title"/>
          </p:nvPr>
        </p:nvSpPr>
        <p:spPr>
          <a:xfrm>
            <a:off x="331787" y="1318332"/>
            <a:ext cx="11003870" cy="820064"/>
          </a:xfrm>
        </p:spPr>
        <p:txBody>
          <a:bodyPr/>
          <a:lstStyle/>
          <a:p>
            <a:r>
              <a:rPr lang="de-DE" sz="2900" cap="small" dirty="0"/>
              <a:t>2. </a:t>
            </a:r>
            <a:r>
              <a:rPr lang="de-DE" sz="2900" cap="small" dirty="0" err="1"/>
              <a:t>What</a:t>
            </a:r>
            <a:r>
              <a:rPr lang="de-DE" sz="2900" cap="small" dirty="0"/>
              <a:t> </a:t>
            </a:r>
            <a:r>
              <a:rPr lang="de-DE" sz="2900" cap="small" dirty="0" err="1"/>
              <a:t>is</a:t>
            </a:r>
            <a:r>
              <a:rPr lang="de-DE" sz="2900" cap="small" dirty="0"/>
              <a:t> a Feminist Technology?</a:t>
            </a:r>
          </a:p>
        </p:txBody>
      </p:sp>
      <p:sp>
        <p:nvSpPr>
          <p:cNvPr id="10" name="Rechteck 9">
            <a:extLst>
              <a:ext uri="{FF2B5EF4-FFF2-40B4-BE49-F238E27FC236}">
                <a16:creationId xmlns:a16="http://schemas.microsoft.com/office/drawing/2014/main" id="{B5F3C129-33D1-4634-AFEC-359FA0FC11DF}"/>
              </a:ext>
            </a:extLst>
          </p:cNvPr>
          <p:cNvSpPr/>
          <p:nvPr/>
        </p:nvSpPr>
        <p:spPr>
          <a:xfrm>
            <a:off x="5524107" y="249382"/>
            <a:ext cx="6667893" cy="923330"/>
          </a:xfrm>
          <a:prstGeom prst="rect">
            <a:avLst/>
          </a:prstGeom>
        </p:spPr>
        <p:txBody>
          <a:bodyPr wrap="square">
            <a:spAutoFit/>
          </a:bodyPr>
          <a:lstStyle/>
          <a:p>
            <a:r>
              <a:rPr lang="de-DE" b="1" dirty="0"/>
              <a:t>Dr. Janina Loh			Contact &amp; Information:	</a:t>
            </a:r>
            <a:br>
              <a:rPr lang="de-DE" dirty="0"/>
            </a:br>
            <a:r>
              <a:rPr lang="de-DE" dirty="0"/>
              <a:t>University </a:t>
            </a:r>
            <a:r>
              <a:rPr lang="de-DE" dirty="0" err="1"/>
              <a:t>Assistant</a:t>
            </a:r>
            <a:r>
              <a:rPr lang="de-DE" dirty="0"/>
              <a:t> (Post Doc)	</a:t>
            </a:r>
            <a:r>
              <a:rPr lang="de-DE" dirty="0">
                <a:hlinkClick r:id="rId3"/>
              </a:rPr>
              <a:t>mail@janinaloh.de</a:t>
            </a:r>
            <a:r>
              <a:rPr lang="de-DE" dirty="0"/>
              <a:t> 	</a:t>
            </a:r>
            <a:br>
              <a:rPr lang="de-DE" dirty="0"/>
            </a:br>
            <a:r>
              <a:rPr lang="de-DE" dirty="0"/>
              <a:t>Philosophy </a:t>
            </a:r>
            <a:r>
              <a:rPr lang="de-DE" dirty="0" err="1"/>
              <a:t>of</a:t>
            </a:r>
            <a:r>
              <a:rPr lang="de-DE" dirty="0"/>
              <a:t> Technology and Media	</a:t>
            </a:r>
            <a:r>
              <a:rPr lang="de-DE" dirty="0">
                <a:hlinkClick r:id="rId4"/>
              </a:rPr>
              <a:t>https://janinaloh.de/</a:t>
            </a:r>
            <a:r>
              <a:rPr lang="de-DE" dirty="0"/>
              <a:t> </a:t>
            </a:r>
          </a:p>
        </p:txBody>
      </p:sp>
    </p:spTree>
    <p:extLst>
      <p:ext uri="{BB962C8B-B14F-4D97-AF65-F5344CB8AC3E}">
        <p14:creationId xmlns:p14="http://schemas.microsoft.com/office/powerpoint/2010/main" val="4135624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Vorlage_klassisch_Calibri (1)">
  <a:themeElements>
    <a:clrScheme name="Universität_Wien">
      <a:dk1>
        <a:sysClr val="windowText" lastClr="000000"/>
      </a:dk1>
      <a:lt1>
        <a:sysClr val="window" lastClr="FFFFFF"/>
      </a:lt1>
      <a:dk2>
        <a:srgbClr val="666666"/>
      </a:dk2>
      <a:lt2>
        <a:srgbClr val="E0E0E0"/>
      </a:lt2>
      <a:accent1>
        <a:srgbClr val="0063A6"/>
      </a:accent1>
      <a:accent2>
        <a:srgbClr val="A71C49"/>
      </a:accent2>
      <a:accent3>
        <a:srgbClr val="DD4814"/>
      </a:accent3>
      <a:accent4>
        <a:srgbClr val="F6A800"/>
      </a:accent4>
      <a:accent5>
        <a:srgbClr val="94C154"/>
      </a:accent5>
      <a:accent6>
        <a:srgbClr val="11897A"/>
      </a:accent6>
      <a:hlink>
        <a:srgbClr val="0063A6"/>
      </a:hlink>
      <a:folHlink>
        <a:srgbClr val="0063A6"/>
      </a:folHlink>
    </a:clrScheme>
    <a:fontScheme name="Uni_Wien_Calibri">
      <a:majorFont>
        <a:latin typeface="Calibri"/>
        <a:ea typeface=""/>
        <a:cs typeface=""/>
      </a:majorFont>
      <a:minorFont>
        <a:latin typeface="Calibri"/>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orlage_klassisch_Calibri.potx" id="{E699628C-B5F1-4F61-88F6-8CF795358582}" vid="{1E9A5F84-0405-4C29-A300-4F983B00F78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 Wien Promotion">
      <a:majorFont>
        <a:latin typeface="Source Sans Pro 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versität Wien Klassisch">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Vorlage_klassisch_Calibri (1)</Template>
  <TotalTime>0</TotalTime>
  <Words>3317</Words>
  <Application>Microsoft Office PowerPoint</Application>
  <PresentationFormat>Breitbild</PresentationFormat>
  <Paragraphs>155</Paragraphs>
  <Slides>20</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Courier New</vt:lpstr>
      <vt:lpstr>Source Sans Pro Light</vt:lpstr>
      <vt:lpstr>Vorlage_klassisch_Calibri (1)</vt:lpstr>
      <vt:lpstr>Are Sex Robots a Feminist Technology?</vt:lpstr>
      <vt:lpstr>Agenda</vt:lpstr>
      <vt:lpstr>1. Introduction</vt:lpstr>
      <vt:lpstr>PowerPoint-Präsentation</vt:lpstr>
      <vt:lpstr>PowerPoint-Präsentation</vt:lpstr>
      <vt:lpstr>2. What is a Feminist Technology?*</vt:lpstr>
      <vt:lpstr>2. What is a Feminist Technology?</vt:lpstr>
      <vt:lpstr>2. What is a Feminist Technology?</vt:lpstr>
      <vt:lpstr>2. What is a Feminist Technology?</vt:lpstr>
      <vt:lpstr>3. Sex Robots – Traditional Feminist Perspectives</vt:lpstr>
      <vt:lpstr>3. Sex Robots – Traditional Feminist Perspectives</vt:lpstr>
      <vt:lpstr>3. Sex Robots – Traditional Feminist Perspectives</vt:lpstr>
      <vt:lpstr>3. Sex Robots – Traditional Feminist Perspectives</vt:lpstr>
      <vt:lpstr>4. Sex Robots – A Critical-Posthumanist Alternative</vt:lpstr>
      <vt:lpstr>4. Sex Robots – A Critical-Posthumanist Alternative</vt:lpstr>
      <vt:lpstr>4. Sex Robots – A Critical-Posthumanist Alternative</vt:lpstr>
      <vt:lpstr>4. Sex Robots – A Critical-Posthumanist Alternative</vt:lpstr>
      <vt:lpstr>5. Conclusion</vt:lpstr>
      <vt:lpstr>5. Conclusion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Janina</dc:creator>
  <cp:lastModifiedBy>Janina Loh</cp:lastModifiedBy>
  <cp:revision>396</cp:revision>
  <dcterms:created xsi:type="dcterms:W3CDTF">2018-04-09T18:43:24Z</dcterms:created>
  <dcterms:modified xsi:type="dcterms:W3CDTF">2021-04-21T08:58:30Z</dcterms:modified>
</cp:coreProperties>
</file>