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278" r:id="rId3"/>
    <p:sldId id="280" r:id="rId4"/>
    <p:sldId id="281" r:id="rId5"/>
    <p:sldId id="286" r:id="rId6"/>
    <p:sldId id="285" r:id="rId7"/>
    <p:sldId id="314" r:id="rId8"/>
    <p:sldId id="315" r:id="rId9"/>
    <p:sldId id="287" r:id="rId10"/>
    <p:sldId id="288" r:id="rId11"/>
    <p:sldId id="292" r:id="rId12"/>
    <p:sldId id="295" r:id="rId13"/>
    <p:sldId id="294" r:id="rId14"/>
    <p:sldId id="316" r:id="rId15"/>
    <p:sldId id="317" r:id="rId16"/>
    <p:sldId id="318" r:id="rId17"/>
    <p:sldId id="323" r:id="rId18"/>
    <p:sldId id="319" r:id="rId19"/>
    <p:sldId id="259" r:id="rId20"/>
    <p:sldId id="324" r:id="rId21"/>
    <p:sldId id="298" r:id="rId22"/>
    <p:sldId id="301" r:id="rId23"/>
    <p:sldId id="302" r:id="rId24"/>
    <p:sldId id="305" r:id="rId25"/>
    <p:sldId id="320" r:id="rId26"/>
    <p:sldId id="322" r:id="rId27"/>
    <p:sldId id="303" r:id="rId28"/>
    <p:sldId id="304" r:id="rId29"/>
    <p:sldId id="300" r:id="rId30"/>
    <p:sldId id="296" r:id="rId31"/>
    <p:sldId id="297" r:id="rId32"/>
    <p:sldId id="306" r:id="rId33"/>
    <p:sldId id="309" r:id="rId34"/>
    <p:sldId id="310" r:id="rId35"/>
    <p:sldId id="311" r:id="rId36"/>
    <p:sldId id="312" r:id="rId37"/>
    <p:sldId id="328" r:id="rId38"/>
    <p:sldId id="329" r:id="rId39"/>
    <p:sldId id="331" r:id="rId40"/>
    <p:sldId id="332" r:id="rId41"/>
    <p:sldId id="327" r:id="rId42"/>
    <p:sldId id="313" r:id="rId43"/>
    <p:sldId id="333" r:id="rId44"/>
    <p:sldId id="334" r:id="rId45"/>
    <p:sldId id="336" r:id="rId46"/>
    <p:sldId id="335" r:id="rId47"/>
    <p:sldId id="338" r:id="rId48"/>
    <p:sldId id="340" r:id="rId49"/>
    <p:sldId id="337" r:id="rId50"/>
    <p:sldId id="341" r:id="rId51"/>
    <p:sldId id="342" r:id="rId52"/>
    <p:sldId id="343" r:id="rId53"/>
    <p:sldId id="345" r:id="rId54"/>
    <p:sldId id="442" r:id="rId55"/>
    <p:sldId id="405" r:id="rId56"/>
    <p:sldId id="506" r:id="rId57"/>
    <p:sldId id="406" r:id="rId58"/>
    <p:sldId id="410" r:id="rId59"/>
    <p:sldId id="411" r:id="rId60"/>
    <p:sldId id="413" r:id="rId61"/>
    <p:sldId id="415" r:id="rId62"/>
    <p:sldId id="478" r:id="rId63"/>
    <p:sldId id="416" r:id="rId64"/>
    <p:sldId id="417" r:id="rId65"/>
    <p:sldId id="422" r:id="rId66"/>
    <p:sldId id="539" r:id="rId67"/>
    <p:sldId id="433" r:id="rId68"/>
    <p:sldId id="434" r:id="rId69"/>
    <p:sldId id="435" r:id="rId70"/>
    <p:sldId id="436" r:id="rId71"/>
    <p:sldId id="540" r:id="rId72"/>
    <p:sldId id="541" r:id="rId73"/>
    <p:sldId id="542" r:id="rId74"/>
    <p:sldId id="543" r:id="rId75"/>
    <p:sldId id="544" r:id="rId76"/>
    <p:sldId id="545" r:id="rId77"/>
    <p:sldId id="546" r:id="rId78"/>
    <p:sldId id="547" r:id="rId79"/>
    <p:sldId id="443" r:id="rId80"/>
    <p:sldId id="260" r:id="rId81"/>
    <p:sldId id="258" r:id="rId82"/>
    <p:sldId id="508" r:id="rId83"/>
    <p:sldId id="264" r:id="rId84"/>
    <p:sldId id="257" r:id="rId85"/>
    <p:sldId id="509" r:id="rId86"/>
    <p:sldId id="265" r:id="rId87"/>
    <p:sldId id="266" r:id="rId88"/>
    <p:sldId id="270" r:id="rId89"/>
    <p:sldId id="269" r:id="rId90"/>
    <p:sldId id="267" r:id="rId91"/>
    <p:sldId id="268" r:id="rId92"/>
    <p:sldId id="273" r:id="rId93"/>
    <p:sldId id="271" r:id="rId94"/>
    <p:sldId id="275" r:id="rId95"/>
    <p:sldId id="511" r:id="rId96"/>
    <p:sldId id="279" r:id="rId97"/>
    <p:sldId id="520" r:id="rId98"/>
    <p:sldId id="517" r:id="rId99"/>
    <p:sldId id="518" r:id="rId100"/>
    <p:sldId id="516" r:id="rId101"/>
    <p:sldId id="326" r:id="rId102"/>
    <p:sldId id="261" r:id="rId103"/>
  </p:sldIdLst>
  <p:sldSz cx="9144000" cy="5143500" type="screen16x9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501E62-4BE6-4812-A8A2-135760AE0B52}">
          <p14:sldIdLst>
            <p14:sldId id="256"/>
            <p14:sldId id="278"/>
            <p14:sldId id="280"/>
            <p14:sldId id="281"/>
            <p14:sldId id="286"/>
            <p14:sldId id="285"/>
            <p14:sldId id="314"/>
            <p14:sldId id="315"/>
            <p14:sldId id="287"/>
            <p14:sldId id="288"/>
            <p14:sldId id="292"/>
            <p14:sldId id="295"/>
            <p14:sldId id="294"/>
            <p14:sldId id="316"/>
            <p14:sldId id="317"/>
            <p14:sldId id="318"/>
            <p14:sldId id="323"/>
            <p14:sldId id="319"/>
            <p14:sldId id="259"/>
            <p14:sldId id="324"/>
            <p14:sldId id="298"/>
            <p14:sldId id="301"/>
            <p14:sldId id="302"/>
            <p14:sldId id="305"/>
            <p14:sldId id="320"/>
            <p14:sldId id="322"/>
            <p14:sldId id="303"/>
            <p14:sldId id="304"/>
            <p14:sldId id="300"/>
            <p14:sldId id="296"/>
            <p14:sldId id="297"/>
            <p14:sldId id="306"/>
            <p14:sldId id="309"/>
            <p14:sldId id="310"/>
            <p14:sldId id="311"/>
            <p14:sldId id="312"/>
            <p14:sldId id="328"/>
            <p14:sldId id="329"/>
            <p14:sldId id="331"/>
            <p14:sldId id="332"/>
            <p14:sldId id="327"/>
            <p14:sldId id="313"/>
            <p14:sldId id="333"/>
            <p14:sldId id="334"/>
            <p14:sldId id="336"/>
            <p14:sldId id="335"/>
            <p14:sldId id="338"/>
            <p14:sldId id="340"/>
            <p14:sldId id="337"/>
            <p14:sldId id="341"/>
            <p14:sldId id="342"/>
            <p14:sldId id="343"/>
            <p14:sldId id="345"/>
            <p14:sldId id="442"/>
            <p14:sldId id="405"/>
            <p14:sldId id="506"/>
            <p14:sldId id="406"/>
            <p14:sldId id="410"/>
            <p14:sldId id="411"/>
            <p14:sldId id="413"/>
            <p14:sldId id="415"/>
            <p14:sldId id="478"/>
            <p14:sldId id="416"/>
            <p14:sldId id="417"/>
            <p14:sldId id="422"/>
            <p14:sldId id="539"/>
            <p14:sldId id="433"/>
            <p14:sldId id="434"/>
            <p14:sldId id="435"/>
            <p14:sldId id="436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443"/>
            <p14:sldId id="260"/>
            <p14:sldId id="258"/>
            <p14:sldId id="508"/>
            <p14:sldId id="264"/>
            <p14:sldId id="257"/>
            <p14:sldId id="509"/>
            <p14:sldId id="265"/>
            <p14:sldId id="266"/>
            <p14:sldId id="270"/>
            <p14:sldId id="269"/>
            <p14:sldId id="267"/>
            <p14:sldId id="268"/>
            <p14:sldId id="273"/>
            <p14:sldId id="271"/>
            <p14:sldId id="275"/>
            <p14:sldId id="511"/>
            <p14:sldId id="279"/>
            <p14:sldId id="520"/>
            <p14:sldId id="517"/>
            <p14:sldId id="518"/>
            <p14:sldId id="516"/>
            <p14:sldId id="326"/>
          </p14:sldIdLst>
        </p14:section>
        <p14:section name="Untitled Section" id="{2E61CD60-A79E-4DAB-A7B7-99EB127CCC83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67">
          <p15:clr>
            <a:srgbClr val="A4A3A4"/>
          </p15:clr>
        </p15:guide>
        <p15:guide id="2" pos="29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6"/>
    <a:srgbClr val="000000"/>
    <a:srgbClr val="0C2340"/>
    <a:srgbClr val="FF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705" y="54"/>
      </p:cViewPr>
      <p:guideLst>
        <p:guide orient="horz" pos="1567"/>
        <p:guide pos="29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I:\TETC%20SIEGDA\recall-precision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I:\TETC%20SIEGDA\recall-precision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%20thesis\recall-preci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phd%20thesis\recall-preci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ujia\Desktop\Assignment%204\&#26032;&#24314;&#25991;&#20214;&#22841;\&#26032;&#24314;%20Microsoft%20Excel%20&#24037;&#20316;&#3492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ujia\PycharmProjects\untitled5\Cleaned%20Data\Train-TU-2019-03-25--%20Cleaned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59261649670799"/>
          <c:y val="5.2811244979919701E-2"/>
          <c:w val="0.80624344907706202"/>
          <c:h val="0.811939727413591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3.4</c:v>
                </c:pt>
                <c:pt idx="1">
                  <c:v>8.4</c:v>
                </c:pt>
                <c:pt idx="2">
                  <c:v>20.8</c:v>
                </c:pt>
                <c:pt idx="3">
                  <c:v>26.2</c:v>
                </c:pt>
                <c:pt idx="4">
                  <c:v>32.299999999999997</c:v>
                </c:pt>
                <c:pt idx="5">
                  <c:v>34.700000000000003</c:v>
                </c:pt>
                <c:pt idx="6">
                  <c:v>37.299999999999997</c:v>
                </c:pt>
                <c:pt idx="7">
                  <c:v>38.700000000000003</c:v>
                </c:pt>
                <c:pt idx="8">
                  <c:v>39.4</c:v>
                </c:pt>
                <c:pt idx="9">
                  <c:v>40.5</c:v>
                </c:pt>
                <c:pt idx="10">
                  <c:v>42.1</c:v>
                </c:pt>
                <c:pt idx="11">
                  <c:v>43.6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00-43EB-99CF-E73E5CEE79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Sheet1!$C$2:$C$13</c:f>
              <c:numCache>
                <c:formatCode>General</c:formatCode>
                <c:ptCount val="12"/>
                <c:pt idx="0">
                  <c:v>3.1</c:v>
                </c:pt>
                <c:pt idx="1">
                  <c:v>7.7</c:v>
                </c:pt>
                <c:pt idx="2">
                  <c:v>19.600000000000001</c:v>
                </c:pt>
                <c:pt idx="3">
                  <c:v>24.5</c:v>
                </c:pt>
                <c:pt idx="4">
                  <c:v>29.5</c:v>
                </c:pt>
                <c:pt idx="5">
                  <c:v>31</c:v>
                </c:pt>
                <c:pt idx="6">
                  <c:v>33.4</c:v>
                </c:pt>
                <c:pt idx="7">
                  <c:v>34.4</c:v>
                </c:pt>
                <c:pt idx="8">
                  <c:v>35.4</c:v>
                </c:pt>
                <c:pt idx="9">
                  <c:v>35.9</c:v>
                </c:pt>
                <c:pt idx="10">
                  <c:v>37.5</c:v>
                </c:pt>
                <c:pt idx="11">
                  <c:v>38.299999999999997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00-43EB-99CF-E73E5CEE790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TS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2.9</c:v>
                </c:pt>
                <c:pt idx="1">
                  <c:v>7.45</c:v>
                </c:pt>
                <c:pt idx="2">
                  <c:v>19.329999999999998</c:v>
                </c:pt>
                <c:pt idx="3">
                  <c:v>24.21</c:v>
                </c:pt>
                <c:pt idx="4">
                  <c:v>29</c:v>
                </c:pt>
                <c:pt idx="5">
                  <c:v>29.9</c:v>
                </c:pt>
                <c:pt idx="6">
                  <c:v>32</c:v>
                </c:pt>
                <c:pt idx="7">
                  <c:v>32.5</c:v>
                </c:pt>
                <c:pt idx="8">
                  <c:v>33.700000000000003</c:v>
                </c:pt>
                <c:pt idx="9">
                  <c:v>34.5</c:v>
                </c:pt>
                <c:pt idx="10">
                  <c:v>36.700000000000003</c:v>
                </c:pt>
                <c:pt idx="11">
                  <c:v>37.9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00-43EB-99CF-E73E5CEE790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EP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Sheet1!$E$2:$E$13</c:f>
              <c:numCache>
                <c:formatCode>General</c:formatCode>
                <c:ptCount val="12"/>
                <c:pt idx="0">
                  <c:v>3.1</c:v>
                </c:pt>
                <c:pt idx="1">
                  <c:v>7.9</c:v>
                </c:pt>
                <c:pt idx="2">
                  <c:v>20</c:v>
                </c:pt>
                <c:pt idx="3">
                  <c:v>25.8</c:v>
                </c:pt>
                <c:pt idx="4">
                  <c:v>31.4</c:v>
                </c:pt>
                <c:pt idx="5">
                  <c:v>33.700000000000003</c:v>
                </c:pt>
                <c:pt idx="6">
                  <c:v>35.299999999999997</c:v>
                </c:pt>
                <c:pt idx="7">
                  <c:v>35.200000000000003</c:v>
                </c:pt>
                <c:pt idx="8">
                  <c:v>37</c:v>
                </c:pt>
                <c:pt idx="9">
                  <c:v>37.5</c:v>
                </c:pt>
                <c:pt idx="10">
                  <c:v>38.9</c:v>
                </c:pt>
                <c:pt idx="11">
                  <c:v>39.700000000000003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300-43EB-99CF-E73E5CEE7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3034664"/>
        <c:axId val="575347744"/>
      </c:scatterChart>
      <c:valAx>
        <c:axId val="573034664"/>
        <c:scaling>
          <c:orientation val="minMax"/>
          <c:max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Top N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40325046846124002"/>
              <c:y val="0.92385263121936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347744"/>
        <c:crosses val="autoZero"/>
        <c:crossBetween val="midCat"/>
        <c:majorUnit val="5"/>
      </c:valAx>
      <c:valAx>
        <c:axId val="575347744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Recall(%)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6.1532363703155901E-3"/>
              <c:y val="0.260933251607022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034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83438750484101"/>
          <c:y val="1.5554501470448699E-2"/>
          <c:w val="0.63215859527688001"/>
          <c:h val="0.119643297599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04245233618399"/>
          <c:y val="4.3290043290043302E-2"/>
          <c:w val="0.80055350077966803"/>
          <c:h val="0.841485929961232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Sheet2!$B$4</c:f>
              <c:strCache>
                <c:ptCount val="1"/>
                <c:pt idx="0">
                  <c:v>GA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Sheet2!$A$5:$A$16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Sheet2!$B$5:$B$16</c:f>
              <c:numCache>
                <c:formatCode>General</c:formatCode>
                <c:ptCount val="12"/>
                <c:pt idx="0">
                  <c:v>52.5</c:v>
                </c:pt>
                <c:pt idx="1">
                  <c:v>49.5</c:v>
                </c:pt>
                <c:pt idx="2">
                  <c:v>48</c:v>
                </c:pt>
                <c:pt idx="3">
                  <c:v>44.8</c:v>
                </c:pt>
                <c:pt idx="4">
                  <c:v>43</c:v>
                </c:pt>
                <c:pt idx="5">
                  <c:v>42.5</c:v>
                </c:pt>
                <c:pt idx="6">
                  <c:v>39.9</c:v>
                </c:pt>
                <c:pt idx="7">
                  <c:v>38.799999999999997</c:v>
                </c:pt>
                <c:pt idx="8">
                  <c:v>35.5</c:v>
                </c:pt>
                <c:pt idx="9">
                  <c:v>33.6</c:v>
                </c:pt>
                <c:pt idx="10">
                  <c:v>29.2</c:v>
                </c:pt>
                <c:pt idx="11">
                  <c:v>27.5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31-498A-900D-8AF48BF5158E}"/>
            </c:ext>
          </c:extLst>
        </c:ser>
        <c:ser>
          <c:idx val="1"/>
          <c:order val="1"/>
          <c:tx>
            <c:strRef>
              <c:f>Sheet2!$C$4</c:f>
              <c:strCache>
                <c:ptCount val="1"/>
                <c:pt idx="0">
                  <c:v>SA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xVal>
            <c:numRef>
              <c:f>Sheet2!$A$5:$A$16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Sheet2!$C$5:$C$16</c:f>
              <c:numCache>
                <c:formatCode>General</c:formatCode>
                <c:ptCount val="12"/>
                <c:pt idx="0">
                  <c:v>51.1</c:v>
                </c:pt>
                <c:pt idx="1">
                  <c:v>47.7</c:v>
                </c:pt>
                <c:pt idx="2">
                  <c:v>44.2</c:v>
                </c:pt>
                <c:pt idx="3">
                  <c:v>43</c:v>
                </c:pt>
                <c:pt idx="4">
                  <c:v>39.5</c:v>
                </c:pt>
                <c:pt idx="5">
                  <c:v>31</c:v>
                </c:pt>
                <c:pt idx="6">
                  <c:v>29</c:v>
                </c:pt>
                <c:pt idx="7">
                  <c:v>24.4</c:v>
                </c:pt>
                <c:pt idx="8">
                  <c:v>22.9</c:v>
                </c:pt>
                <c:pt idx="9">
                  <c:v>20.9</c:v>
                </c:pt>
                <c:pt idx="10">
                  <c:v>19.2</c:v>
                </c:pt>
                <c:pt idx="11">
                  <c:v>17.5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431-498A-900D-8AF48BF5158E}"/>
            </c:ext>
          </c:extLst>
        </c:ser>
        <c:ser>
          <c:idx val="2"/>
          <c:order val="2"/>
          <c:tx>
            <c:strRef>
              <c:f>Sheet2!$D$4</c:f>
              <c:strCache>
                <c:ptCount val="1"/>
                <c:pt idx="0">
                  <c:v>TS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xVal>
            <c:numRef>
              <c:f>Sheet2!$A$5:$A$16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Sheet2!$D$5:$D$16</c:f>
              <c:numCache>
                <c:formatCode>General</c:formatCode>
                <c:ptCount val="12"/>
                <c:pt idx="0">
                  <c:v>43</c:v>
                </c:pt>
                <c:pt idx="1">
                  <c:v>40.5</c:v>
                </c:pt>
                <c:pt idx="2">
                  <c:v>39.700000000000003</c:v>
                </c:pt>
                <c:pt idx="3">
                  <c:v>39.5</c:v>
                </c:pt>
                <c:pt idx="4">
                  <c:v>34.4</c:v>
                </c:pt>
                <c:pt idx="5">
                  <c:v>29.9</c:v>
                </c:pt>
                <c:pt idx="6">
                  <c:v>32</c:v>
                </c:pt>
                <c:pt idx="7">
                  <c:v>30.5</c:v>
                </c:pt>
                <c:pt idx="8">
                  <c:v>27</c:v>
                </c:pt>
                <c:pt idx="9">
                  <c:v>24.5</c:v>
                </c:pt>
                <c:pt idx="10">
                  <c:v>22.7</c:v>
                </c:pt>
                <c:pt idx="11">
                  <c:v>20.100000000000001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431-498A-900D-8AF48BF5158E}"/>
            </c:ext>
          </c:extLst>
        </c:ser>
        <c:ser>
          <c:idx val="3"/>
          <c:order val="3"/>
          <c:tx>
            <c:strRef>
              <c:f>Sheet2!$E$4</c:f>
              <c:strCache>
                <c:ptCount val="1"/>
                <c:pt idx="0">
                  <c:v>EP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Sheet2!$A$5:$A$16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</c:numCache>
            </c:numRef>
          </c:xVal>
          <c:yVal>
            <c:numRef>
              <c:f>Sheet2!$E$5:$E$16</c:f>
              <c:numCache>
                <c:formatCode>General</c:formatCode>
                <c:ptCount val="12"/>
                <c:pt idx="0">
                  <c:v>58.2</c:v>
                </c:pt>
                <c:pt idx="1">
                  <c:v>54.2</c:v>
                </c:pt>
                <c:pt idx="2">
                  <c:v>53</c:v>
                </c:pt>
                <c:pt idx="3">
                  <c:v>50.1</c:v>
                </c:pt>
                <c:pt idx="4">
                  <c:v>48.7</c:v>
                </c:pt>
                <c:pt idx="5">
                  <c:v>37.4</c:v>
                </c:pt>
                <c:pt idx="6">
                  <c:v>30</c:v>
                </c:pt>
                <c:pt idx="7">
                  <c:v>24.2</c:v>
                </c:pt>
                <c:pt idx="8">
                  <c:v>19.399999999999999</c:v>
                </c:pt>
                <c:pt idx="9">
                  <c:v>15.4</c:v>
                </c:pt>
                <c:pt idx="10">
                  <c:v>13.8</c:v>
                </c:pt>
                <c:pt idx="11">
                  <c:v>11.9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431-498A-900D-8AF48BF51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6842352"/>
        <c:axId val="573035448"/>
      </c:scatterChart>
      <c:valAx>
        <c:axId val="576842352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Top</a:t>
                </a:r>
                <a:r>
                  <a:rPr lang="en-US" altLang="zh-CN" baseline="0"/>
                  <a:t> N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035448"/>
        <c:crosses val="autoZero"/>
        <c:crossBetween val="midCat"/>
        <c:majorUnit val="5"/>
      </c:valAx>
      <c:valAx>
        <c:axId val="573035448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Precision(%)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1.2327740800355799E-2"/>
              <c:y val="0.304012928136050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42352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85914421839097"/>
          <c:y val="3.63041396684919E-2"/>
          <c:w val="0.65709088389734005"/>
          <c:h val="6.6411326683338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96771007375501"/>
          <c:y val="0.209247310343876"/>
          <c:w val="0.81858563107513105"/>
          <c:h val="0.61080609713323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Sheet6!$B$1</c:f>
              <c:strCache>
                <c:ptCount val="1"/>
                <c:pt idx="0">
                  <c:v>MLaaS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Sheet6!$B$2:$B$4</c:f>
              <c:numCache>
                <c:formatCode>General</c:formatCode>
                <c:ptCount val="3"/>
                <c:pt idx="0">
                  <c:v>128.82</c:v>
                </c:pt>
                <c:pt idx="1">
                  <c:v>268.45</c:v>
                </c:pt>
                <c:pt idx="2">
                  <c:v>142.66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A5-4A3F-8C4D-91761C9D4A46}"/>
            </c:ext>
          </c:extLst>
        </c:ser>
        <c:ser>
          <c:idx val="1"/>
          <c:order val="1"/>
          <c:tx>
            <c:strRef>
              <c:f>Sheet6!$C$1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Sheet6!$A$2:$A$4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Sheet6!$C$2:$C$4</c:f>
              <c:numCache>
                <c:formatCode>General</c:formatCode>
                <c:ptCount val="3"/>
                <c:pt idx="0">
                  <c:v>383.44</c:v>
                </c:pt>
                <c:pt idx="1">
                  <c:v>368.84</c:v>
                </c:pt>
                <c:pt idx="2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A5-4A3F-8C4D-91761C9D4A46}"/>
            </c:ext>
          </c:extLst>
        </c:ser>
        <c:ser>
          <c:idx val="2"/>
          <c:order val="2"/>
          <c:tx>
            <c:strRef>
              <c:f>Sheet6!$D$1</c:f>
              <c:strCache>
                <c:ptCount val="1"/>
                <c:pt idx="0">
                  <c:v>C-based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Sheet6!$A$2:$A$4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Sheet6!$D$2:$D$4</c:f>
              <c:numCache>
                <c:formatCode>General</c:formatCode>
                <c:ptCount val="3"/>
                <c:pt idx="0">
                  <c:v>211.4</c:v>
                </c:pt>
                <c:pt idx="1">
                  <c:v>297.75</c:v>
                </c:pt>
                <c:pt idx="2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A5-4A3F-8C4D-91761C9D4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0785368"/>
        <c:axId val="660781840"/>
      </c:barChart>
      <c:catAx>
        <c:axId val="66078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781840"/>
        <c:crosses val="autoZero"/>
        <c:auto val="1"/>
        <c:lblAlgn val="ctr"/>
        <c:lblOffset val="100"/>
        <c:noMultiLvlLbl val="0"/>
      </c:catAx>
      <c:valAx>
        <c:axId val="66078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800"/>
                  <a:t>Average</a:t>
                </a:r>
                <a:r>
                  <a:rPr lang="en-US" altLang="zh-CN" sz="800" baseline="0"/>
                  <a:t> VD</a:t>
                </a:r>
                <a:endParaRPr lang="zh-CN" altLang="en-US" sz="800"/>
              </a:p>
            </c:rich>
          </c:tx>
          <c:layout>
            <c:manualLayout>
              <c:xMode val="edge"/>
              <c:yMode val="edge"/>
              <c:x val="0"/>
              <c:y val="0.16191230172315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78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742641389471"/>
          <c:y val="0.21734290496346101"/>
          <c:w val="0.77397233300040602"/>
          <c:h val="0.58564074602690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MLaaS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Sheet5!$B$2:$B$4</c:f>
              <c:numCache>
                <c:formatCode>General</c:formatCode>
                <c:ptCount val="3"/>
                <c:pt idx="0">
                  <c:v>66.400000000000006</c:v>
                </c:pt>
                <c:pt idx="1">
                  <c:v>147.6</c:v>
                </c:pt>
                <c:pt idx="2">
                  <c:v>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4-474D-B668-E3191E3E5E87}"/>
            </c:ext>
          </c:extLst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SP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Sheet5!$C$2:$C$4</c:f>
              <c:numCache>
                <c:formatCode>General</c:formatCode>
                <c:ptCount val="3"/>
                <c:pt idx="0">
                  <c:v>116.4</c:v>
                </c:pt>
                <c:pt idx="1">
                  <c:v>170.9</c:v>
                </c:pt>
                <c:pt idx="2">
                  <c:v>111.5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4-474D-B668-E3191E3E5E87}"/>
            </c:ext>
          </c:extLst>
        </c:ser>
        <c:ser>
          <c:idx val="2"/>
          <c:order val="2"/>
          <c:tx>
            <c:strRef>
              <c:f>Sheet5!$D$1</c:f>
              <c:strCache>
                <c:ptCount val="1"/>
                <c:pt idx="0">
                  <c:v>C-based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Sheet5!$A$2:$A$4</c:f>
              <c:strCache>
                <c:ptCount val="3"/>
                <c:pt idx="0">
                  <c:v>IT</c:v>
                </c:pt>
                <c:pt idx="1">
                  <c:v>Business</c:v>
                </c:pt>
                <c:pt idx="2">
                  <c:v>Social Science</c:v>
                </c:pt>
              </c:strCache>
            </c:strRef>
          </c:cat>
          <c:val>
            <c:numRef>
              <c:f>Sheet5!$D$2:$D$4</c:f>
              <c:numCache>
                <c:formatCode>General</c:formatCode>
                <c:ptCount val="3"/>
                <c:pt idx="0">
                  <c:v>104</c:v>
                </c:pt>
                <c:pt idx="1">
                  <c:v>151.19999999999999</c:v>
                </c:pt>
                <c:pt idx="2">
                  <c:v>105.7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4-474D-B668-E3191E3E5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345784"/>
        <c:axId val="572854464"/>
      </c:barChart>
      <c:catAx>
        <c:axId val="57534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54464"/>
        <c:crosses val="autoZero"/>
        <c:auto val="1"/>
        <c:lblAlgn val="ctr"/>
        <c:lblOffset val="100"/>
        <c:noMultiLvlLbl val="0"/>
      </c:catAx>
      <c:valAx>
        <c:axId val="57285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800"/>
                  <a:t>Average</a:t>
                </a:r>
                <a:r>
                  <a:rPr lang="en-US" altLang="zh-CN" sz="800" baseline="0"/>
                  <a:t> VD</a:t>
                </a:r>
                <a:endParaRPr lang="zh-CN" altLang="en-US" sz="800"/>
              </a:p>
            </c:rich>
          </c:tx>
          <c:layout>
            <c:manualLayout>
              <c:xMode val="edge"/>
              <c:yMode val="edge"/>
              <c:x val="1.80777342573064E-2"/>
              <c:y val="0.180929614112300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345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AU" sz="1000">
                <a:latin typeface="Times New Roman" panose="02020503050405090304" pitchFamily="18" charset="0"/>
                <a:cs typeface="Times New Roman" panose="02020503050405090304" pitchFamily="18" charset="0"/>
              </a:rPr>
              <a:t>Train Delay</a:t>
            </a:r>
            <a:endParaRPr lang="zh-CN" sz="1000">
              <a:latin typeface="Times New Roman" panose="02020503050405090304" pitchFamily="18" charset="0"/>
              <a:cs typeface="Times New Roman" panose="0202050305040509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012666894898997E-2"/>
          <c:y val="4.8644034142443199E-2"/>
          <c:w val="0.91927396756564805"/>
          <c:h val="0.797704553142880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Arrival Delay</c:f>
              <c:strCache>
                <c:ptCount val="1"/>
                <c:pt idx="0">
                  <c:v>Arrival Delay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Sheet1!$A$1:$E$1</c:f>
              <c:numCache>
                <c:formatCode>m\/d\/yyyy</c:formatCode>
                <c:ptCount val="5"/>
                <c:pt idx="0">
                  <c:v>43549</c:v>
                </c:pt>
                <c:pt idx="1">
                  <c:v>43550</c:v>
                </c:pt>
                <c:pt idx="2">
                  <c:v>43551</c:v>
                </c:pt>
                <c:pt idx="3">
                  <c:v>43552</c:v>
                </c:pt>
                <c:pt idx="4">
                  <c:v>43553</c:v>
                </c:pt>
              </c:numCache>
            </c:numRef>
          </c:cat>
          <c:val>
            <c:numRef>
              <c:f>Sheet1!$A$9:$E$9</c:f>
              <c:numCache>
                <c:formatCode>General</c:formatCode>
                <c:ptCount val="5"/>
                <c:pt idx="0">
                  <c:v>2160248</c:v>
                </c:pt>
                <c:pt idx="1">
                  <c:v>8204</c:v>
                </c:pt>
                <c:pt idx="2">
                  <c:v>2284188</c:v>
                </c:pt>
                <c:pt idx="3">
                  <c:v>1814516</c:v>
                </c:pt>
                <c:pt idx="4">
                  <c:v>2522298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E-4823-92F8-AB9F984F96EA}"/>
            </c:ext>
          </c:extLst>
        </c:ser>
        <c:ser>
          <c:idx val="2"/>
          <c:order val="1"/>
          <c:tx>
            <c:strRef>
              <c:f>Departure Delay</c:f>
              <c:strCache>
                <c:ptCount val="1"/>
                <c:pt idx="0">
                  <c:v>Departure Delay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Sheet1!$A$1:$E$1</c:f>
              <c:numCache>
                <c:formatCode>m\/d\/yyyy</c:formatCode>
                <c:ptCount val="5"/>
                <c:pt idx="0">
                  <c:v>43549</c:v>
                </c:pt>
                <c:pt idx="1">
                  <c:v>43550</c:v>
                </c:pt>
                <c:pt idx="2">
                  <c:v>43551</c:v>
                </c:pt>
                <c:pt idx="3">
                  <c:v>43552</c:v>
                </c:pt>
                <c:pt idx="4">
                  <c:v>43553</c:v>
                </c:pt>
              </c:numCache>
            </c:numRef>
          </c:cat>
          <c:val>
            <c:numRef>
              <c:f>Sheet1!$A$11:$E$11</c:f>
              <c:numCache>
                <c:formatCode>General</c:formatCode>
                <c:ptCount val="5"/>
                <c:pt idx="0">
                  <c:v>2314412</c:v>
                </c:pt>
                <c:pt idx="1">
                  <c:v>3637420</c:v>
                </c:pt>
                <c:pt idx="2">
                  <c:v>2370039</c:v>
                </c:pt>
                <c:pt idx="3">
                  <c:v>1886858</c:v>
                </c:pt>
                <c:pt idx="4">
                  <c:v>2518701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3E-4823-92F8-AB9F984F9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3190256"/>
        <c:axId val="633182712"/>
      </c:barChart>
      <c:dateAx>
        <c:axId val="633190256"/>
        <c:scaling>
          <c:orientation val="minMax"/>
        </c:scaling>
        <c:delete val="0"/>
        <c:axPos val="b"/>
        <c:numFmt formatCode="m\/d\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50" b="0" i="0" u="none" strike="noStrike" kern="1200" baseline="0">
                <a:solidFill>
                  <a:schemeClr val="tx2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pPr>
            <a:endParaRPr lang="en-US"/>
          </a:p>
        </c:txPr>
        <c:crossAx val="633182712"/>
        <c:crosses val="autoZero"/>
        <c:auto val="1"/>
        <c:lblOffset val="100"/>
        <c:baseTimeUnit val="days"/>
      </c:dateAx>
      <c:valAx>
        <c:axId val="63318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50" b="0" i="0" u="none" strike="noStrike" kern="1200" baseline="0">
                <a:solidFill>
                  <a:schemeClr val="tx2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pPr>
            <a:endParaRPr lang="en-US"/>
          </a:p>
        </c:txPr>
        <c:crossAx val="63319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50" b="0" i="0" u="none" strike="noStrike" kern="1200" baseline="0">
              <a:solidFill>
                <a:schemeClr val="tx2"/>
              </a:solidFill>
              <a:latin typeface="Times New Roman" panose="02020503050405090304" pitchFamily="18" charset="0"/>
              <a:ea typeface="+mn-ea"/>
              <a:cs typeface="Times New Roman" panose="0202050305040509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00" b="1" i="0" u="none" strike="noStrike" kern="1200" baseline="0">
                <a:solidFill>
                  <a:schemeClr val="tx2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pPr>
            <a:r>
              <a:rPr lang="en-AU" sz="1000" b="0" i="0" u="none" strike="noStrike" baseline="0" dirty="0"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Daily Average Delay</a:t>
            </a:r>
            <a:endParaRPr lang="zh-CN" sz="1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c:rich>
      </c:tx>
      <c:layout>
        <c:manualLayout>
          <c:xMode val="edge"/>
          <c:yMode val="edge"/>
          <c:x val="0.4267551700964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1" i="0" u="none" strike="noStrike" kern="1200" baseline="0">
              <a:solidFill>
                <a:schemeClr val="tx2"/>
              </a:solidFill>
              <a:latin typeface="Times New Roman" panose="02020503050405090304" pitchFamily="18" charset="0"/>
              <a:ea typeface="+mn-ea"/>
              <a:cs typeface="Times New Roman" panose="0202050305040509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Departure Delay</c:f>
              <c:strCache>
                <c:ptCount val="1"/>
                <c:pt idx="0">
                  <c:v>Departure Delay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'Train-TU-2019-03-25-- Cleaned'!$B$50214:$F$50214</c:f>
              <c:numCache>
                <c:formatCode>m\/d\/yyyy</c:formatCode>
                <c:ptCount val="5"/>
                <c:pt idx="0">
                  <c:v>43549</c:v>
                </c:pt>
                <c:pt idx="1">
                  <c:v>43550</c:v>
                </c:pt>
                <c:pt idx="2">
                  <c:v>43551</c:v>
                </c:pt>
                <c:pt idx="3">
                  <c:v>43552</c:v>
                </c:pt>
                <c:pt idx="4">
                  <c:v>43553</c:v>
                </c:pt>
              </c:numCache>
            </c:numRef>
          </c:cat>
          <c:val>
            <c:numRef>
              <c:f>'Train-TU-2019-03-25-- Cleaned'!$B$50215:$F$50215</c:f>
              <c:numCache>
                <c:formatCode>General</c:formatCode>
                <c:ptCount val="5"/>
                <c:pt idx="0">
                  <c:v>46.65025</c:v>
                </c:pt>
                <c:pt idx="1">
                  <c:v>73.369100000000003</c:v>
                </c:pt>
                <c:pt idx="2">
                  <c:v>47.759929999999997</c:v>
                </c:pt>
                <c:pt idx="3">
                  <c:v>37.870950000000001</c:v>
                </c:pt>
                <c:pt idx="4">
                  <c:v>49.262650000000001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7-485A-92CE-E1E27F195927}"/>
            </c:ext>
          </c:extLst>
        </c:ser>
        <c:ser>
          <c:idx val="1"/>
          <c:order val="1"/>
          <c:tx>
            <c:strRef>
              <c:f>Arrival Delay</c:f>
              <c:strCache>
                <c:ptCount val="1"/>
                <c:pt idx="0">
                  <c:v>Arrival Delay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'Train-TU-2019-03-25-- Cleaned'!$B$50214:$F$50214</c:f>
              <c:numCache>
                <c:formatCode>m\/d\/yyyy</c:formatCode>
                <c:ptCount val="5"/>
                <c:pt idx="0">
                  <c:v>43549</c:v>
                </c:pt>
                <c:pt idx="1">
                  <c:v>43550</c:v>
                </c:pt>
                <c:pt idx="2">
                  <c:v>43551</c:v>
                </c:pt>
                <c:pt idx="3">
                  <c:v>43552</c:v>
                </c:pt>
                <c:pt idx="4">
                  <c:v>43553</c:v>
                </c:pt>
              </c:numCache>
            </c:numRef>
          </c:cat>
          <c:val>
            <c:numRef>
              <c:f>'Train-TU-2019-03-25-- Cleaned'!$B$50216:$F$50216</c:f>
              <c:numCache>
                <c:formatCode>General</c:formatCode>
                <c:ptCount val="5"/>
                <c:pt idx="0">
                  <c:v>43.542852539999998</c:v>
                </c:pt>
                <c:pt idx="1">
                  <c:v>71.339129999999997</c:v>
                </c:pt>
                <c:pt idx="2">
                  <c:v>46.029899999999998</c:v>
                </c:pt>
                <c:pt idx="3">
                  <c:v>36.417050000000003</c:v>
                </c:pt>
                <c:pt idx="4">
                  <c:v>49.333010000000002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F7-485A-92CE-E1E27F195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97509984"/>
        <c:axId val="797511296"/>
      </c:barChart>
      <c:dateAx>
        <c:axId val="797509984"/>
        <c:scaling>
          <c:orientation val="minMax"/>
        </c:scaling>
        <c:delete val="0"/>
        <c:axPos val="b"/>
        <c:numFmt formatCode="m\/d\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50" b="0" i="0" u="none" strike="noStrike" kern="1200" baseline="0">
                <a:solidFill>
                  <a:schemeClr val="tx2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pPr>
            <a:endParaRPr lang="en-US"/>
          </a:p>
        </c:txPr>
        <c:crossAx val="797511296"/>
        <c:crosses val="autoZero"/>
        <c:auto val="1"/>
        <c:lblOffset val="100"/>
        <c:baseTimeUnit val="days"/>
      </c:dateAx>
      <c:valAx>
        <c:axId val="79751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50" b="0" i="0" u="none" strike="noStrike" kern="1200" baseline="0">
                <a:solidFill>
                  <a:schemeClr val="tx2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pPr>
            <a:endParaRPr lang="en-US"/>
          </a:p>
        </c:txPr>
        <c:crossAx val="79750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50" b="0" i="0" u="none" strike="noStrike" kern="1200" baseline="0">
              <a:solidFill>
                <a:schemeClr val="tx2"/>
              </a:solidFill>
              <a:latin typeface="Times New Roman" panose="02020503050405090304" pitchFamily="18" charset="0"/>
              <a:ea typeface="+mn-ea"/>
              <a:cs typeface="Times New Roman" panose="0202050305040509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725" y="0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/>
          <a:lstStyle>
            <a:lvl1pPr algn="r">
              <a:defRPr sz="1300"/>
            </a:lvl1pPr>
          </a:lstStyle>
          <a:p>
            <a:fld id="{A60C01F8-7A96-1A42-A5C1-A6293913991B}" type="datetime1">
              <a:rPr lang="en-AU" smtClean="0"/>
              <a:t>3/08/2022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243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725" y="9721243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 anchor="b"/>
          <a:lstStyle>
            <a:lvl1pPr algn="r">
              <a:defRPr sz="1300"/>
            </a:lvl1pPr>
          </a:lstStyle>
          <a:p>
            <a:fld id="{B03F6A53-947D-664F-86C6-7EA2E2AF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725" y="0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/>
          <a:lstStyle>
            <a:lvl1pPr algn="r">
              <a:defRPr sz="1300"/>
            </a:lvl1pPr>
          </a:lstStyle>
          <a:p>
            <a:fld id="{290F5882-1633-C84E-BDD4-8A584B4C4483}" type="datetime1">
              <a:rPr lang="en-AU" smtClean="0"/>
              <a:t>3/08/2022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1" tIns="47450" rIns="94901" bIns="474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901" tIns="47450" rIns="94901" bIns="4745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243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725" y="9721243"/>
            <a:ext cx="3076917" cy="511731"/>
          </a:xfrm>
          <a:prstGeom prst="rect">
            <a:avLst/>
          </a:prstGeom>
        </p:spPr>
        <p:txBody>
          <a:bodyPr vert="horz" lIns="94901" tIns="47450" rIns="94901" bIns="47450" rtlCol="0" anchor="b"/>
          <a:lstStyle>
            <a:lvl1pPr algn="r">
              <a:defRPr sz="1300"/>
            </a:lvl1pPr>
          </a:lstStyle>
          <a:p>
            <a:fld id="{4FDA4F87-D5C2-4945-AFCA-8B793D2588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56E0B-D903-498E-B9A2-C416F4CADAA5}" type="slidenum">
              <a:rPr lang="zh-CN" altLang="en-US" smtClean="0"/>
              <a:t>53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56E0B-D903-498E-B9A2-C416F4CADAA5}" type="slidenum">
              <a:rPr lang="zh-CN" altLang="en-US" smtClean="0"/>
              <a:t>55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PHPPI data, especially for the experimentally</a:t>
            </a:r>
            <a:r>
              <a:rPr lang="en-US" altLang="zh-CN" baseline="0" dirty="0"/>
              <a:t> verified ones, is critical for the model learning and prediction performance. These are positive PHPPI data set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For negative PHPPI data set, we need to collect the related proteins information from </a:t>
            </a:r>
            <a:r>
              <a:rPr lang="en-US" altLang="zh-CN" baseline="0" dirty="0" err="1"/>
              <a:t>Uniprot</a:t>
            </a:r>
            <a:r>
              <a:rPr lang="en-US" altLang="zh-CN" baseline="0" dirty="0"/>
              <a:t> first and randomly pair them.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56E0B-D903-498E-B9A2-C416F4CADAA5}" type="slidenum">
              <a:rPr lang="zh-CN" altLang="en-US" smtClean="0"/>
              <a:t>58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This figure indiscates the specific categories of pathogens in HPI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For the HPI, or HBI study in our work, mainly there are two kinds of bioinformatics approaches for the prediction.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A4F87-D5C2-4945-AFCA-8B793D25881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" y="0"/>
            <a:ext cx="913414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919" y="2455705"/>
            <a:ext cx="6347825" cy="1611674"/>
          </a:xfrm>
        </p:spPr>
        <p:txBody>
          <a:bodyPr lIns="0" t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919" y="4239856"/>
            <a:ext cx="6347825" cy="424445"/>
          </a:xfrm>
        </p:spPr>
        <p:txBody>
          <a:bodyPr lIns="0" tIns="0"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36" y="3664779"/>
            <a:ext cx="1444528" cy="1188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596723" y="4813239"/>
            <a:ext cx="2547522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4813239"/>
            <a:ext cx="2023724" cy="273844"/>
          </a:xfrm>
          <a:prstGeom prst="rect">
            <a:avLst/>
          </a:prstGeom>
        </p:spPr>
        <p:txBody>
          <a:bodyPr/>
          <a:lstStyle/>
          <a:p>
            <a:fld id="{4956BB43-EB25-9C48-837D-98E6AF077A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2970" y="1781547"/>
            <a:ext cx="5691188" cy="1700612"/>
          </a:xfrm>
        </p:spPr>
        <p:txBody>
          <a:bodyPr lIns="0" tIns="0"/>
          <a:lstStyle>
            <a:lvl1pPr marL="0" indent="0">
              <a:lnSpc>
                <a:spcPct val="80000"/>
              </a:lnSpc>
              <a:buNone/>
              <a:defRPr sz="6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292970" y="3482159"/>
            <a:ext cx="5623504" cy="1267880"/>
          </a:xfrm>
        </p:spPr>
        <p:txBody>
          <a:bodyPr lIns="0" tIns="0">
            <a:normAutofit/>
          </a:bodyPr>
          <a:lstStyle>
            <a:lvl1pPr marL="0" indent="0">
              <a:buNone/>
              <a:defRPr sz="1600" cap="all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AU" dirty="0" err="1"/>
              <a:t>subheadinG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36" y="3664779"/>
            <a:ext cx="1444528" cy="1188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60623"/>
            <a:ext cx="7279974" cy="231414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60623"/>
            <a:ext cx="3427384" cy="231414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091427" y="1860623"/>
            <a:ext cx="3645747" cy="231414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85720"/>
            <a:ext cx="3427384" cy="638642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rgbClr val="E10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091427" y="985720"/>
            <a:ext cx="3645747" cy="638642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rgbClr val="E10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8246"/>
            <a:ext cx="7279974" cy="635095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860623"/>
            <a:ext cx="3427384" cy="231414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4091427" y="1860623"/>
            <a:ext cx="3645747" cy="231414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77226"/>
            <a:ext cx="5486400" cy="491582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29C65-7170-49E4-A7C3-9DAE71C076A1}" type="datetimeFigureOut">
              <a:rPr lang="en-AU" smtClean="0"/>
              <a:t>3/08/2022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99C6-DFD2-4795-9A7D-D19A6803109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8246"/>
            <a:ext cx="7279974" cy="63509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8654"/>
            <a:ext cx="7279974" cy="27513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815926"/>
            <a:ext cx="75360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UOW_Primary_RGB_Dark Blue.pd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48" y="4459867"/>
            <a:ext cx="631024" cy="538498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>
          <a:xfrm>
            <a:off x="1147430" y="4844661"/>
            <a:ext cx="2895600" cy="142830"/>
          </a:xfrm>
          <a:prstGeom prst="rect">
            <a:avLst/>
          </a:prstGeom>
        </p:spPr>
        <p:txBody>
          <a:bodyPr vert="horz" lIns="0" tIns="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457200" y="4844661"/>
            <a:ext cx="364539" cy="142830"/>
          </a:xfrm>
          <a:prstGeom prst="rect">
            <a:avLst/>
          </a:prstGeom>
        </p:spPr>
        <p:txBody>
          <a:bodyPr vert="horz" lIns="0" tIns="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B4246-FDFA-7E4C-A54D-095A75DA82F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1600" kern="1200">
          <a:solidFill>
            <a:srgbClr val="0C23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1600" kern="1200">
          <a:solidFill>
            <a:srgbClr val="0C23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1600" kern="1200">
          <a:solidFill>
            <a:srgbClr val="0C23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1600" kern="1200">
          <a:solidFill>
            <a:srgbClr val="0C23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1600" kern="1200">
          <a:solidFill>
            <a:srgbClr val="0C23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cid:824E8452-AAA9-4093-BF9E-22C594419202@Home" TargetMode="External"/><Relationship Id="rId7" Type="http://schemas.openxmlformats.org/officeDocument/2006/relationships/image" Target="cid:7381A9FA-DB8F-49B8-A6CB-D3475EF9BF87@Home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cid:83F3B81C-D808-48AA-87EB-DA23B857A222@Home" TargetMode="Externa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16711" y="1702341"/>
            <a:ext cx="7267430" cy="2350480"/>
          </a:xfrm>
        </p:spPr>
        <p:txBody>
          <a:bodyPr lIns="0" tIns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6000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  <a:t>Computational Intelligence applications in multi-disciplines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02944" y="4134729"/>
            <a:ext cx="6400800" cy="799140"/>
          </a:xfrm>
        </p:spPr>
        <p:txBody>
          <a:bodyPr lIns="0" tIns="0">
            <a:normAutofit fontScale="92500" lnSpcReduction="20000"/>
          </a:bodyPr>
          <a:lstStyle/>
          <a:p>
            <a:pPr algn="r"/>
            <a:r>
              <a:rPr lang="en-US" sz="2800" dirty="0">
                <a:solidFill>
                  <a:schemeClr val="bg2"/>
                </a:solidFill>
                <a:latin typeface="Montserrat"/>
                <a:cs typeface="Montserrat"/>
              </a:rPr>
              <a:t>Jun Shen</a:t>
            </a:r>
          </a:p>
          <a:p>
            <a:pPr algn="r"/>
            <a:r>
              <a:rPr lang="en-US" sz="2800" dirty="0">
                <a:solidFill>
                  <a:schemeClr val="bg2"/>
                </a:solidFill>
                <a:latin typeface="Montserrat"/>
                <a:cs typeface="Montserrat"/>
              </a:rPr>
              <a:t>Adjunct A/Prof, UOW Malaysia KDU</a:t>
            </a:r>
            <a:endParaRPr lang="en-US" sz="1100" dirty="0">
              <a:solidFill>
                <a:schemeClr val="bg2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System Framework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Offline Computation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711337" y="1042148"/>
            <a:ext cx="3621699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Big Data on learning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Historical Learning Behaviors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6" y="1156805"/>
            <a:ext cx="4906319" cy="3353413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99C6-DFD2-4795-9A7D-D19A6803109F}" type="slidenum">
              <a:rPr lang="en-AU" smtClean="0"/>
              <a:t>100</a:t>
            </a:fld>
            <a:endParaRPr lang="en-AU"/>
          </a:p>
        </p:txBody>
      </p:sp>
      <p:pic>
        <p:nvPicPr>
          <p:cNvPr id="7" name="内容占位符 6" descr="图片包含 建筑物&#10;&#10;已生成高可信度的说明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070" y="662940"/>
            <a:ext cx="7147560" cy="3746936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101</a:t>
            </a:fld>
            <a:endParaRPr lang="en-US" dirty="0"/>
          </a:p>
        </p:txBody>
      </p:sp>
      <p:sp>
        <p:nvSpPr>
          <p:cNvPr id="3" name="Title 1"/>
          <p:cNvSpPr txBox="1"/>
          <p:nvPr/>
        </p:nvSpPr>
        <p:spPr>
          <a:xfrm>
            <a:off x="363803" y="189725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Summary</a:t>
            </a: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308537" y="966936"/>
            <a:ext cx="7463863" cy="363520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MLaaS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collaborated with CSIRO, UQ, UTS, SWU, SEU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PKaaS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collaborated with Monash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MaaS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collaborated with </a:t>
            </a: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USyd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Sydney Trains, Data 61</a:t>
            </a:r>
          </a:p>
          <a:p>
            <a:pPr marL="800100" lvl="1" indent="-342900" algn="just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Acknowledgement:</a:t>
            </a: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AU" sz="1100" dirty="0">
                <a:solidFill>
                  <a:schemeClr val="tx1"/>
                </a:solidFill>
                <a:latin typeface="+mj-lt"/>
              </a:rPr>
              <a:t>ARC Discovery Project 180101051, </a:t>
            </a:r>
            <a:r>
              <a:rPr lang="en-AU" sz="1100" i="1" dirty="0">
                <a:solidFill>
                  <a:schemeClr val="tx1"/>
                </a:solidFill>
                <a:latin typeface="+mj-lt"/>
              </a:rPr>
              <a:t>Taking Advantage of Invaluable Fragmented Time with Smart Micro Learning on Open Education Resources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NSFC 2019-2022 (61872079), </a:t>
            </a:r>
            <a:r>
              <a:rPr lang="en-AU" sz="1100" i="1" dirty="0">
                <a:solidFill>
                  <a:schemeClr val="tx1"/>
                </a:solidFill>
                <a:latin typeface="+mj-lt"/>
              </a:rPr>
              <a:t>Research on the Edge Computing Execution Framework and Optimization Mechanism for Deep Learning Application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NSFC 2019-2022 (61877051), </a:t>
            </a:r>
            <a:r>
              <a:rPr lang="en-US" sz="1100" i="1" dirty="0">
                <a:solidFill>
                  <a:schemeClr val="tx1"/>
                </a:solidFill>
                <a:latin typeface="+mj-lt"/>
              </a:rPr>
              <a:t>Research on AI supported Adaptive Micro Learning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AU" sz="1100" dirty="0">
                <a:solidFill>
                  <a:schemeClr val="tx1"/>
                </a:solidFill>
                <a:latin typeface="+mj-lt"/>
              </a:rPr>
              <a:t>Strategic Investments Grant., </a:t>
            </a:r>
            <a:r>
              <a:rPr lang="en-AU" sz="1100" i="1" dirty="0">
                <a:solidFill>
                  <a:schemeClr val="tx1"/>
                </a:solidFill>
                <a:latin typeface="+mj-lt"/>
              </a:rPr>
              <a:t>Cost-effective PHPPI prediction</a:t>
            </a: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AU" sz="1100" dirty="0" err="1">
                <a:solidFill>
                  <a:schemeClr val="tx1"/>
                </a:solidFill>
                <a:latin typeface="+mj-lt"/>
              </a:rPr>
              <a:t>ydney</a:t>
            </a:r>
            <a:r>
              <a:rPr lang="en-AU" sz="1100" dirty="0">
                <a:solidFill>
                  <a:schemeClr val="tx1"/>
                </a:solidFill>
                <a:latin typeface="+mj-lt"/>
              </a:rPr>
              <a:t> Trains</a:t>
            </a: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D</a:t>
            </a:r>
            <a:r>
              <a:rPr lang="en-AU" sz="1100" dirty="0" err="1">
                <a:solidFill>
                  <a:schemeClr val="tx1"/>
                </a:solidFill>
                <a:latin typeface="+mj-lt"/>
              </a:rPr>
              <a:t>ata</a:t>
            </a:r>
            <a:r>
              <a:rPr lang="en-AU" sz="1100" dirty="0">
                <a:solidFill>
                  <a:schemeClr val="tx1"/>
                </a:solidFill>
                <a:latin typeface="+mj-lt"/>
              </a:rPr>
              <a:t> 61, CSIRO</a:t>
            </a:r>
          </a:p>
          <a:p>
            <a:pPr marL="914400" lvl="1" indent="-45720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091" y="1764978"/>
            <a:ext cx="2796346" cy="1213326"/>
          </a:xfrm>
        </p:spPr>
        <p:txBody>
          <a:bodyPr>
            <a:noAutofit/>
          </a:bodyPr>
          <a:lstStyle/>
          <a:p>
            <a:br>
              <a:rPr lang="en-US" sz="2400" b="1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</a:br>
            <a:br>
              <a:rPr lang="en-US" sz="2400" b="1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</a:br>
            <a:br>
              <a:rPr lang="en-US" sz="2400" b="1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400" b="1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  <a:t>Questions?</a:t>
            </a:r>
            <a:br>
              <a:rPr lang="en-US" sz="1900" spc="-150" dirty="0">
                <a:solidFill>
                  <a:schemeClr val="bg1"/>
                </a:solidFill>
                <a:latin typeface="Times New Roman" panose="02020503050405090304"/>
                <a:cs typeface="Times New Roman" panose="02020503050405090304"/>
              </a:rPr>
            </a:br>
            <a:endParaRPr lang="en-US" sz="1900" spc="-15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pic>
        <p:nvPicPr>
          <p:cNvPr id="3" name="Picture 2" descr="http://apict.net/wp-content/uploads/2013/10/Help-Sup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88" y="1660013"/>
            <a:ext cx="2448608" cy="10132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spc="-150" dirty="0">
                <a:solidFill>
                  <a:srgbClr val="0C2340"/>
                </a:solidFill>
                <a:cs typeface="Times New Roman" panose="02020503050405090304"/>
              </a:rPr>
              <a:t>System Framework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Offline Computation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4" y="1062319"/>
            <a:ext cx="7610302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Adaptive Engine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acts on providing learners with customized learning resources matching their current micro learning context, personal demands, learning styles and preference.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Adaptive process of OER consists of three processes: generating a big map, learning path and recommending specific micro resources for an instant learning.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Comprehensive Learner Model for Micro Open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79" y="1044592"/>
            <a:ext cx="7371042" cy="33459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spc="-150" dirty="0">
                <a:solidFill>
                  <a:srgbClr val="0C2340"/>
                </a:solidFill>
                <a:cs typeface="Times New Roman" panose="02020503050405090304"/>
              </a:rPr>
              <a:t>System Framework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Online Computation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4598161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Sparse data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‘Recentness’ of learning behaviors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13" y="67235"/>
            <a:ext cx="4312024" cy="32340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Components of Comprehensive Learner Model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Personal Non-Intellectual Factors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Learner Types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Time Availability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Engagement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Progress Identification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Motivation and Purpose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Preference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Components of Comprehensive Learner Model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Personal Intellectual Factors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Learner Pre-knowledge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Styles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Memory Ability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8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183" y="2218131"/>
            <a:ext cx="3388557" cy="180358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Components of Comprehensive Learner Model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Intersection of Non- and Intelligent Factors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Habits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Speed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Language Skill and Preference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Degree of Distraction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8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1" y="1062319"/>
            <a:ext cx="3861236" cy="30995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OER Measurement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Non-Functional Attributes: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Performance (response time, latency, downtime, throughput)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Reliability  (availability, fault tolerance, recoverability)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Robustness and stability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Scalability and sustainability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Compatibility, interoperability and adaptability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Security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Components of Comprehensive Learner Model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External Factors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Learning Location and Environment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General Situation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Assistance from Collaborative Learning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Degree of Disruption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8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457200" y="303195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50" dirty="0">
                <a:solidFill>
                  <a:srgbClr val="0C2340"/>
                </a:solidFill>
                <a:cs typeface="Times New Roman" panose="02020503050405090304"/>
              </a:rPr>
              <a:t>EDM and LA</a:t>
            </a:r>
            <a:br>
              <a:rPr lang="en-US" sz="4000" spc="-150" dirty="0">
                <a:solidFill>
                  <a:srgbClr val="0C2340"/>
                </a:solidFill>
                <a:cs typeface="Times New Roman" panose="02020503050405090304"/>
              </a:rPr>
            </a:br>
            <a:r>
              <a:rPr lang="en-US" sz="1600" b="1" spc="100" dirty="0">
                <a:solidFill>
                  <a:srgbClr val="FF0600"/>
                </a:solidFill>
                <a:latin typeface="Montserrat"/>
                <a:cs typeface="Montserrat"/>
              </a:rPr>
              <a:t>Pattern and Rule Discovery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Subtitle 2"/>
          <p:cNvSpPr txBox="1"/>
          <p:nvPr/>
        </p:nvSpPr>
        <p:spPr>
          <a:xfrm>
            <a:off x="457201" y="1695602"/>
            <a:ext cx="7920318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EDM and LA are jointly carried out over on-campus learning data and open data (big data)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Data sources from UOW data warehouse, potentially Coursera, edX, </a:t>
            </a: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MITx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/</a:t>
            </a: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HavardX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DART, Canvas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57200" y="391826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</a:t>
            </a:r>
            <a:r>
              <a:rPr lang="en-US" altLang="zh-CN" sz="36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Agenda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60" y="1193074"/>
            <a:ext cx="6991980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Background</a:t>
            </a:r>
          </a:p>
          <a:p>
            <a:pPr marL="800100" lvl="1" indent="-34290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Learning as a Service</a:t>
            </a:r>
          </a:p>
          <a:p>
            <a:pPr marL="800100" lvl="1" indent="-34290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(Proteomics) Knowledge as a Service</a:t>
            </a:r>
          </a:p>
          <a:p>
            <a:pPr marL="800100" lvl="1" indent="-34290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Mobility as a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457200" y="303195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50" dirty="0">
                <a:solidFill>
                  <a:srgbClr val="0C2340"/>
                </a:solidFill>
                <a:cs typeface="Times New Roman" panose="02020503050405090304"/>
              </a:rPr>
              <a:t>EDM and LA</a:t>
            </a:r>
            <a:br>
              <a:rPr lang="en-US" sz="4000" spc="-150" dirty="0">
                <a:solidFill>
                  <a:srgbClr val="0C2340"/>
                </a:solidFill>
                <a:cs typeface="Times New Roman" panose="02020503050405090304"/>
              </a:rPr>
            </a:br>
            <a:r>
              <a:rPr lang="en-US" sz="1600" b="1" spc="100" dirty="0">
                <a:solidFill>
                  <a:srgbClr val="FF0600"/>
                </a:solidFill>
                <a:latin typeface="Montserrat"/>
                <a:cs typeface="Montserrat"/>
              </a:rPr>
              <a:t>Pattern and Rule Discovery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00535" y="1102024"/>
          <a:ext cx="8229600" cy="3603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8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Data type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Purpose</a:t>
                      </a:r>
                      <a:endParaRPr lang="zh-CN" sz="16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logon/out time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know how long they stay online for each time</a:t>
                      </a:r>
                      <a:endParaRPr lang="zh-CN" sz="1400" dirty="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The IP address or gateway information of their internet connection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know their exact learning location and surroundings</a:t>
                      </a:r>
                      <a:endParaRPr lang="zh-CN" sz="1400" dirty="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Their personal enrollment information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know their learning time availability， organization， and language skills</a:t>
                      </a:r>
                      <a:endParaRPr lang="zh-CN" sz="1400" dirty="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Their residential information (session address and permanent address)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 understand their distances to campus and the potential modes of transportation they adopt)</a:t>
                      </a:r>
                      <a:endParaRPr lang="zh-CN" sz="140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6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Subjects they chosen (current/historical)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 know their academic background and field</a:t>
                      </a:r>
                      <a:endParaRPr lang="zh-CN" sz="140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Historical grades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 know their academic background and infer pre-knowledge level</a:t>
                      </a:r>
                      <a:endParaRPr lang="zh-CN" sz="140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3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Course materials they have accessed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know their learning habits (how they prefer the learning resources to be passed on)</a:t>
                      </a:r>
                      <a:endParaRPr lang="zh-CN" sz="1400" dirty="0">
                        <a:effectLst/>
                        <a:latin typeface="Times New Roman" panose="02020503050405090304" pitchFamily="18" charset="0"/>
                        <a:ea typeface="SimSun" pitchFamily="2" charset="-122"/>
                      </a:endParaRPr>
                    </a:p>
                  </a:txBody>
                  <a:tcPr marL="50165" marR="5016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882588" y="436710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Aft>
                <a:spcPts val="1000"/>
              </a:spcAft>
            </a:pPr>
            <a:r>
              <a:rPr lang="en-US" altLang="zh-CN" sz="1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Partial View of Data Sources from On-campus Learning</a:t>
            </a:r>
            <a:endParaRPr lang="en-US" altLang="zh-CN" sz="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Semantic Construction of Learner Model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Conceptual graphs are built to profile micro OERs and learners.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Data come from the explicit data collection (e.g. through mandatory requests) and implicit data tracking (e.g. automatic extraction).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Semantic Learner Taxonomy for Micro Open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图片 6" descr="图片包含 文字, 地图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3" y="1114288"/>
            <a:ext cx="7390809" cy="35058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Semantic Learner Taxonomy for Micro Open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 specific learner profile is a set of nodes in the Benchmark ontology mapping with one node in the OER ontology.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element Learner is at the center of the graph, surround by annotations in terms of their learning behaviors and context.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Learning Resources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Learning Resources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Well-established, within 15 mins (or less)</a:t>
            </a: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Non-Micro Learning Resources</a:t>
            </a:r>
          </a:p>
          <a:p>
            <a:pPr indent="-612140"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Need further processing</a:t>
            </a:r>
          </a:p>
          <a:p>
            <a:pPr marL="360045" indent="-791845"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Visual encyclopedia, logical segmentation of course videos, course-related and educational information in affiliated social media, two-way interactive contents or activity settings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OER Measurement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Functional Attributes: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Time length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Suitability for mobile learning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Didactic model (inductive, deductive, learning by practice, etc.)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</a:t>
            </a:r>
            <a:r>
              <a:rPr lang="en-US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Mediality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(print media, electronic media, mono-media vs. multi-media, (inter-)mediated forms, etc.)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Difficulty (level of knowledge)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Completeness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OER Measurement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Functional Attributes: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Requirement of attention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Preferred learning styles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Type of interaction (expositive, active, one-way imparted or two-way interactive)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Requirement of input or hands-on practice</a:t>
            </a:r>
          </a:p>
          <a:p>
            <a:pPr marL="467995" indent="-467995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Learning type: repetitive, activist, reflective, pragmatist, </a:t>
            </a:r>
            <a:r>
              <a:rPr lang="en-US" altLang="zh-CN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conceptionalist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constructivist, </a:t>
            </a:r>
            <a:r>
              <a:rPr lang="en-US" altLang="zh-CN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connectivist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and behaviorist; also: action learning, classroom learning, corporate learning, etc.</a:t>
            </a:r>
          </a:p>
          <a:p>
            <a:pPr marL="467995" indent="-467995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	Basic Information (topic, discipline, serial number, language, </a:t>
            </a:r>
            <a:r>
              <a:rPr lang="en-US" altLang="zh-CN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etc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</a:t>
            </a:r>
          </a:p>
          <a:p>
            <a:pPr marL="467995" indent="-467995" algn="just">
              <a:spcBef>
                <a:spcPts val="0"/>
              </a:spcBef>
              <a:spcAft>
                <a:spcPts val="1000"/>
              </a:spcAft>
            </a:pPr>
            <a:endParaRPr lang="en-US" altLang="zh-CN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467995" indent="-467995" algn="just">
              <a:spcBef>
                <a:spcPts val="0"/>
              </a:spcBef>
              <a:spcAft>
                <a:spcPts val="1000"/>
              </a:spcAft>
            </a:pPr>
            <a:endParaRPr lang="zh-CN" altLang="zh-CN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Conceptual Graph of A</a:t>
            </a: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ugmented Micro OER Ontology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图片 6" descr="图片包含 文字, 地图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5290"/>
            <a:ext cx="7342751" cy="32899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Offline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Educational Data Mining and Learning Analysis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Data source from on-campus and open learning data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OER Investigation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2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ConsistsOf</a:t>
            </a:r>
            <a:endParaRPr lang="en-US" sz="12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2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RequiredSequence</a:t>
            </a:r>
            <a:endParaRPr lang="en-US" sz="12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2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RecommendedSequence</a:t>
            </a:r>
            <a:endParaRPr lang="en-US" sz="12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Cold Start Problem in OER Recommendation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New System: </a:t>
            </a:r>
            <a:r>
              <a:rPr lang="en-US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MLaaS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(or any other eLearning system either in micro or open way)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New User : learners engaged in micro open learning.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They form as New Communities.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57200" y="267867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Open learning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60449" y="832002"/>
            <a:ext cx="3318879" cy="357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l="11595" r="12524"/>
          <a:stretch>
            <a:fillRect/>
          </a:stretch>
        </p:blipFill>
        <p:spPr bwMode="auto">
          <a:xfrm>
            <a:off x="4782577" y="1109622"/>
            <a:ext cx="3225840" cy="30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Cold Start Problem in OER Recommendation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open learning activities are on and off frequently.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Learners take part in and deviate from the learning activities frequently.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They switch among courses or resources frequently.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Challenges for cold Start Problem in OER Recommendation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3671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Current learner models on on-campus or mobile learning cannot be directly migrated to micro open learning.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Insufficient data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which describe their historical learning behaviors, and even no mature mechanisms to collect such data that can be effective in revealing the entire micro open learning process.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I</a:t>
            </a:r>
            <a:r>
              <a:rPr lang="en-US" altLang="zh-CN" sz="2000" spc="100" dirty="0">
                <a:solidFill>
                  <a:srgbClr val="FF0600"/>
                </a:solidFill>
                <a:latin typeface="Montserrat"/>
                <a:cs typeface="Montserrat"/>
              </a:rPr>
              <a:t>nstant Time Availability</a:t>
            </a:r>
            <a:endParaRPr lang="en-US" sz="2000" spc="100" dirty="0">
              <a:solidFill>
                <a:srgbClr val="FF0600"/>
              </a:solidFill>
              <a:latin typeface="Montserrat"/>
              <a:cs typeface="Montserrat"/>
            </a:endParaRPr>
          </a:p>
          <a:p>
            <a:pPr algn="l"/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44704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instant time availability,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TA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j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is represented by an integer from 1 to 15.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CD(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TA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j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 indicates its confidence degree and  CD(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TA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j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)= {1/|time span|}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482" y="728740"/>
            <a:ext cx="3482059" cy="34820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Preference Propagation (upwards)</a:t>
            </a:r>
          </a:p>
          <a:p>
            <a:pPr algn="l"/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The preference to a specific micro OER, </a:t>
            </a:r>
            <a:r>
              <a:rPr lang="en-US" altLang="zh-CN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, acts as the seed.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 spread activation propagates the learners’ seed preferences upwards the hierarchy of micro OER ontology.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Predicted preference 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P(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v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and its confidence degree 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CD(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v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v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is a direct ancestor of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Distraction Prediction</a:t>
            </a:r>
            <a:endParaRPr lang="en-US" sz="2000" spc="100" dirty="0">
              <a:solidFill>
                <a:srgbClr val="FF0600"/>
              </a:solidFill>
              <a:latin typeface="Montserrat"/>
              <a:cs typeface="Montserrat"/>
            </a:endParaRPr>
          </a:p>
          <a:p>
            <a:pPr algn="l"/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Demographic Classification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Similarity Measure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in accordance with location similarity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Distraction Prediction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i,Loa</a:t>
            </a:r>
            <a:r>
              <a:rPr lang="en-US" sz="20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and its confidence degree 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CD (D)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Integration of Recommendation Results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Downwards propagation (executed with decay factor)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Final preference calculation</a:t>
            </a:r>
          </a:p>
          <a:p>
            <a:pPr indent="-539750"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for a Learner j’s final preference value regarding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,</a:t>
            </a:r>
          </a:p>
          <a:p>
            <a:pPr indent="-539750"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53975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96240" indent="-647700"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where R is the set of all the nodes in the higher hierarchy than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and 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Q(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u,v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is a function based on the count of level between </a:t>
            </a:r>
            <a:r>
              <a:rPr lang="en-US" sz="20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sz="20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and </a:t>
            </a:r>
            <a:r>
              <a:rPr lang="en-US" sz="2000" i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</a:t>
            </a:r>
            <a:r>
              <a:rPr lang="en-US" sz="20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v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079500" y="2768191"/>
          <a:ext cx="4595159" cy="859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61874400" imgH="11582400" progId="Equation.3">
                  <p:embed/>
                </p:oleObj>
              </mc:Choice>
              <mc:Fallback>
                <p:oleObj name="公式" r:id="rId3" imgW="61874400" imgH="11582400" progId="Equation.3">
                  <p:embed/>
                  <p:pic>
                    <p:nvPicPr>
                      <p:cNvPr id="0" name="对象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0" y="2768191"/>
                        <a:ext cx="4595159" cy="85986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3925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Association Relations among micro OERs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Extracted from available OER and micro OER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For example: </a:t>
            </a:r>
            <a:r>
              <a:rPr lang="en-US" sz="14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ConsistsOf</a:t>
            </a: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(an inclusion relation)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                   </a:t>
            </a:r>
            <a:r>
              <a:rPr lang="en-US" sz="14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RequiredSequence</a:t>
            </a: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(a strong order)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                   </a:t>
            </a:r>
            <a:r>
              <a:rPr lang="en-US" sz="14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RecommendedSequence</a:t>
            </a:r>
            <a:r>
              <a:rPr lang="en-US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(a weak order)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3925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Rules of generating recommendation list of micro OERs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Times New Roman" panose="02020503050405090304"/>
                <a:cs typeface="Times New Roman" panose="02020503050405090304"/>
              </a:rPr>
              <a:t>Executed with priority </a:t>
            </a: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Provided a </a:t>
            </a:r>
            <a:r>
              <a:rPr lang="en-US" altLang="zh-CN" sz="1200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RequiredSequence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relation, the prerequisite one is placed first.</a:t>
            </a:r>
            <a:endParaRPr lang="zh-CN" altLang="zh-CN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Provided 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u,j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&gt;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w,j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, then the 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MR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u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is prior to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MR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w</a:t>
            </a:r>
            <a:endParaRPr lang="zh-CN" altLang="zh-CN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Provided 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CD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(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u，j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) is high and the 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CD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(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w,j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) is low (in absolute terms), then the 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MR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u</a:t>
            </a:r>
            <a:r>
              <a:rPr lang="en-US" altLang="zh-CN" sz="1200" i="1" kern="800" baseline="-250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is prior to </a:t>
            </a:r>
            <a:r>
              <a:rPr lang="en-US" altLang="zh-CN" sz="1200" i="1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MR</a:t>
            </a:r>
            <a:r>
              <a:rPr lang="en-US" altLang="zh-CN" sz="1200" i="1" kern="800" baseline="-250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w</a:t>
            </a:r>
            <a:r>
              <a:rPr lang="en-US" altLang="zh-CN" sz="1200" i="1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.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</a:t>
            </a:r>
            <a:endParaRPr lang="zh-CN" altLang="zh-CN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Provided a </a:t>
            </a:r>
            <a:r>
              <a:rPr lang="en-US" altLang="zh-CN" sz="1200" kern="800" dirty="0" err="1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RecommendedSequence</a:t>
            </a: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 relation, the one which is suggested to be accessed first is placed first.</a:t>
            </a:r>
            <a:endParaRPr lang="zh-CN" altLang="zh-CN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The micro OER more related to the learner’s knowledge background is placed first</a:t>
            </a:r>
          </a:p>
          <a:p>
            <a:pPr marL="342900" lvl="0" indent="-342900" algn="just">
              <a:lnSpc>
                <a:spcPts val="115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The micro OER falls in the relevant disciplines or inter-disciplines is placed with priority if the disciplinary difference between this two candidate micro OERs is obvious and neither is directly related to the learner’s knowledge background. </a:t>
            </a:r>
            <a:endParaRPr lang="zh-CN" altLang="zh-CN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indent="-342900" algn="just">
              <a:lnSpc>
                <a:spcPts val="1150"/>
              </a:lnSpc>
              <a:buFont typeface="+mj-lt"/>
              <a:buAutoNum type="arabicPeriod"/>
            </a:pPr>
            <a:r>
              <a:rPr lang="en-US" altLang="zh-CN" sz="1200" kern="800" dirty="0">
                <a:solidFill>
                  <a:schemeClr val="accent3"/>
                </a:solidFill>
                <a:latin typeface="+mj-lt"/>
                <a:ea typeface="SimSun" pitchFamily="2" charset="-122"/>
                <a:cs typeface="Times New Roman" panose="02020503050405090304" pitchFamily="18" charset="0"/>
              </a:rPr>
              <a:t>Otherwise the recommended micro OER list is randomly ordered if none of the above rules applies. </a:t>
            </a:r>
            <a:endParaRPr lang="en-US" sz="1200" kern="800" dirty="0">
              <a:solidFill>
                <a:schemeClr val="accent3"/>
              </a:solidFill>
              <a:latin typeface="+mj-lt"/>
              <a:ea typeface="SimSun" pitchFamily="2" charset="-122"/>
              <a:cs typeface="Times New Roman" panose="0202050305040509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4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</p:spPr>
            <p:txBody>
              <a:bodyPr vert="horz" lIns="0" tIns="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Heuristic Algorithm for the first delivery</a:t>
                </a:r>
              </a:p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AU" sz="14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Randomly generate candidate learning paths</a:t>
                </a:r>
              </a:p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AU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Optimize learning paths according to heuristic rules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AU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              Measure a candidate learning path’s fitness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AU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              Calculate the violation degree against heuristic rules</a:t>
                </a:r>
                <a:endParaRPr lang="en-US" sz="1400" kern="800" dirty="0">
                  <a:solidFill>
                    <a:schemeClr val="accent3"/>
                  </a:solidFill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altLang="zh-CN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𝑉</m:t>
                    </m:r>
                    <m:sSub>
                      <m:sSub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𝑘</m:t>
                        </m:r>
                      </m:sub>
                    </m:sSub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𝑉𝐷</m:t>
                        </m:r>
                        <m:d>
                          <m:dPr>
                            <m:ctrlPr>
                              <a:rPr lang="zh-CN" altLang="zh-CN" sz="1400" i="1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zh-CN" altLang="zh-CN" sz="1400" i="1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sz="1400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,</m:t>
                            </m:r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zh-CN" altLang="zh-CN" sz="1400" i="1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sz="1400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  <m:t>𝑡</m:t>
                                </m:r>
                                <m:r>
                                  <a:rPr lang="en-US" altLang="zh-CN" sz="1400" kern="8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sz="1400" kern="800" dirty="0">
                  <a:solidFill>
                    <a:srgbClr val="002060"/>
                  </a:solidFill>
                  <a:latin typeface="Times New Roman"/>
                  <a:ea typeface="SimSun" panose="02010600030101010101" pitchFamily="2" charset="-122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               Calculate the real-time suitability for micro learning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𝑅</m:t>
                    </m:r>
                    <m:sSub>
                      <m:sSub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𝑇</m:t>
                        </m:r>
                      </m:e>
                      <m:sub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𝑢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,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𝑗</m:t>
                        </m:r>
                      </m:sub>
                    </m:sSub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={(</m:t>
                    </m:r>
                    <m:sSub>
                      <m:sSub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𝐷𝐹</m:t>
                        </m:r>
                      </m:e>
                      <m:sub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p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)</m:t>
                        </m:r>
                      </m:e>
                      <m:sup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+[</m:t>
                    </m:r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𝐶𝐷</m:t>
                    </m:r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(</m:t>
                    </m:r>
                    <m:sSub>
                      <m:sSub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𝑗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,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𝐿</m:t>
                        </m:r>
                        <m:sSub>
                          <m:sSubPr>
                            <m:ctrlPr>
                              <a:rPr lang="zh-CN" altLang="zh-CN" sz="1400" i="1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𝑎</m:t>
                            </m:r>
                          </m:sub>
                        </m:sSub>
                      </m:sub>
                    </m:sSub>
                    <m:r>
                      <a:rPr lang="en-US" altLang="zh-CN" sz="1400" kern="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/>
                      </a:rPr>
                      <m:t>)∗</m:t>
                    </m:r>
                    <m:sSub>
                      <m:sSub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𝐷</m:t>
                        </m:r>
                      </m:e>
                      <m:sub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𝑗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,</m:t>
                        </m:r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𝐿</m:t>
                        </m:r>
                        <m:sSub>
                          <m:sSubPr>
                            <m:ctrlPr>
                              <a:rPr lang="zh-CN" altLang="zh-CN" sz="1400" i="1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𝑜</m:t>
                            </m:r>
                          </m:e>
                          <m:sub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𝑎</m:t>
                            </m:r>
                          </m:sub>
                        </m:sSub>
                      </m:sub>
                    </m:sSub>
                    <m:sSup>
                      <m:sSup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p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]</m:t>
                        </m:r>
                      </m:e>
                      <m:sup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zh-CN" altLang="zh-CN" sz="1400" i="1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</m:ctrlPr>
                      </m:sSupPr>
                      <m:e>
                        <m:r>
                          <a:rPr lang="en-US" altLang="zh-CN" sz="1400" kern="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/>
                          </a:rPr>
                          <m:t>}</m:t>
                        </m:r>
                      </m:e>
                      <m:sup>
                        <m:f>
                          <m:fPr>
                            <m:ctrlPr>
                              <a:rPr lang="zh-CN" altLang="zh-CN" sz="1400" i="1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400" kern="8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400" kern="800" dirty="0">
                    <a:solidFill>
                      <a:srgbClr val="002060"/>
                    </a:solidFill>
                    <a:latin typeface="Times New Roman"/>
                    <a:ea typeface="SimSun" panose="02010600030101010101" pitchFamily="2" charset="-122"/>
                    <a:cs typeface="Times New Roman"/>
                  </a:rPr>
                  <a:t>    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endParaRPr lang="en-US" sz="20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  <a:blipFill rotWithShape="1">
                <a:blip r:embed="rId3"/>
                <a:stretch>
                  <a:fillRect l="-1826" t="-2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</p:spPr>
            <p:txBody>
              <a:bodyPr vert="horz" lIns="0" tIns="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Heuristic Algorithm for the first delivery</a:t>
                </a:r>
              </a:p>
              <a:p>
                <a:pPr indent="35560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AU" sz="14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Fitness function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𝜂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=</m:t>
                      </m:r>
                      <m:func>
                        <m:funcPr>
                          <m:ctrlPr>
                            <a:rPr lang="zh-CN" altLang="zh-CN" sz="1400" i="1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</m:ctrlPr>
                        </m:funcPr>
                        <m:fNam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𝑚𝑖𝑛</m:t>
                          </m:r>
                        </m:fName>
                        <m: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(</m:t>
                          </m:r>
                        </m:e>
                      </m:func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𝛼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𝑉</m:t>
                      </m:r>
                      <m:sSub>
                        <m:sSubPr>
                          <m:ctrlPr>
                            <a:rPr lang="zh-CN" altLang="zh-CN" sz="1400" i="1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𝑘</m:t>
                          </m:r>
                        </m:sub>
                      </m:sSub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+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𝛽</m:t>
                      </m:r>
                      <m:r>
                        <a:rPr lang="en-AU" altLang="zh-CN" sz="1400" b="0" i="0" kern="8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/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𝑅</m:t>
                      </m:r>
                      <m:sSub>
                        <m:sSubPr>
                          <m:ctrlPr>
                            <a:rPr lang="zh-CN" altLang="zh-CN" sz="1400" i="1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𝑘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,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𝑗</m:t>
                          </m:r>
                        </m:sub>
                      </m:sSub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+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𝛾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/</m:t>
                      </m:r>
                      <m:sSubSup>
                        <m:sSubSupPr>
                          <m:ctrlPr>
                            <a:rPr lang="zh-CN" altLang="zh-CN" sz="1400" i="1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𝑘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,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1</m:t>
                          </m:r>
                        </m:sup>
                      </m:sSubSup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+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𝛿</m:t>
                      </m:r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/</m:t>
                      </m:r>
                      <m:sSub>
                        <m:sSubPr>
                          <m:ctrlPr>
                            <a:rPr lang="zh-CN" altLang="zh-CN" sz="1400" i="1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𝑘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,</m:t>
                          </m:r>
                          <m:r>
                            <a:rPr lang="en-US" altLang="zh-CN" sz="1400" kern="8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/>
                            </a:rPr>
                            <m:t>𝑗</m:t>
                          </m:r>
                        </m:sub>
                      </m:sSub>
                      <m:r>
                        <a:rPr lang="en-US" altLang="zh-CN" sz="1400" kern="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sz="1400" kern="800" dirty="0">
                  <a:solidFill>
                    <a:srgbClr val="002060"/>
                  </a:solidFill>
                  <a:latin typeface="Times New Roman"/>
                  <a:ea typeface="SimSun" panose="02010600030101010101" pitchFamily="2" charset="-122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0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       </a:t>
                </a:r>
                <a:r>
                  <a:rPr lang="en-US" sz="14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minimize violation degree 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          while maximize real-time suitability micro learning and particular preferences</a:t>
                </a: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  <a:blipFill rotWithShape="1">
                <a:blip r:embed="rId3"/>
                <a:stretch>
                  <a:fillRect l="-1826" t="-2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457200" y="267867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15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MLaaS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584989" y="1113296"/>
            <a:ext cx="7705571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Learning as a Service </a:t>
            </a:r>
            <a:r>
              <a:rPr lang="en-US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(</a:t>
            </a:r>
            <a:r>
              <a:rPr lang="en-US" altLang="zh-CN" sz="2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MLaaS</a:t>
            </a:r>
            <a:r>
              <a:rPr lang="en-US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), to provide personalized OER delivery, in micro learning mode.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Educational data mining (EDM) and learning analytics (LA) are key concepts that help modelling learners and recognizing potential learning resource features.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</a:pP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</p:spPr>
            <p:txBody>
              <a:bodyPr vert="horz" lIns="0" tIns="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Heuristic Algorithm for the first delivery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AU" sz="16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            Output selected N learning paths after heuristic operation</a:t>
                </a: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AU" sz="16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            </a:t>
                </a:r>
                <a:r>
                  <a:rPr lang="en-US" sz="16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altLang="zh-CN" sz="16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elect the first micro OER in each selected learning path as the first delivery</a:t>
                </a:r>
              </a:p>
              <a:p>
                <a:pPr marL="893763" indent="-893763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                     (This can explain why the particular preference to the first micro OER in a learning path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altLang="zh-CN" sz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𝑃</m:t>
                        </m:r>
                      </m:e>
                      <m:sub>
                        <m:r>
                          <a:rPr lang="en-US" altLang="zh-CN" sz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𝑘</m:t>
                        </m:r>
                        <m:r>
                          <a:rPr lang="en-US" altLang="zh-CN" sz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r>
                          <a:rPr lang="en-US" altLang="zh-CN" sz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  <m:sup>
                        <m:r>
                          <a:rPr lang="en-US" altLang="zh-CN" sz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200" dirty="0">
                    <a:solidFill>
                      <a:srgbClr val="002060"/>
                    </a:solidFill>
                    <a:latin typeface="Times New Roman"/>
                    <a:cs typeface="Times New Roman"/>
                  </a:rPr>
                  <a:t> is maximized according to the fitness function )</a:t>
                </a:r>
                <a:endParaRPr lang="en-AU" sz="1200" dirty="0">
                  <a:solidFill>
                    <a:srgbClr val="002060"/>
                  </a:solidFill>
                  <a:latin typeface="Times New Roman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endParaRPr lang="en-US" sz="1400" dirty="0">
                  <a:solidFill>
                    <a:srgbClr val="00206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3" y="1392519"/>
                <a:ext cx="8013715" cy="3468070"/>
              </a:xfrm>
              <a:prstGeom prst="rect">
                <a:avLst/>
              </a:prstGeom>
              <a:blipFill rotWithShape="1">
                <a:blip r:embed="rId3"/>
                <a:stretch>
                  <a:fillRect l="-1826" t="-2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Integration of Recommendation Results (Cold Start Problem)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3925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Rule based Optimization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Heuristic algorithm for the first delivery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Minimize the violation degree in a candidate learning path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Select the first OER in each of the top N learning paths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It can be referred to SCC paper: G. Sun, T. Cui, D. Xu, H. Chen, S. Chen and J. Shen, ‘Assisting Open Education Resource Providers and Instructors to Deal with Cold Start Problem in Adaptive Micro Learning: a Service Oriented Solution’, the 14th IEEE International Conference on Services Computing (SCC), Hawaii, USA, June 2017.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New-item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363803" y="1062319"/>
                <a:ext cx="8013715" cy="3468070"/>
              </a:xfrm>
              <a:prstGeom prst="rect">
                <a:avLst/>
              </a:prstGeom>
            </p:spPr>
            <p:txBody>
              <a:bodyPr vert="horz" lIns="0" tIns="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Optimization of Similarity Calculation</a:t>
                </a:r>
              </a:p>
              <a:p>
                <a:pPr marL="275400" algn="just">
                  <a:spcBef>
                    <a:spcPts val="0"/>
                  </a:spcBef>
                </a:pPr>
                <a:r>
                  <a:rPr lang="en-US" sz="14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Two items are added in to the equation of similarity calculation: </a:t>
                </a:r>
              </a:p>
              <a:p>
                <a:pPr marL="275400" algn="just">
                  <a:spcBef>
                    <a:spcPts val="0"/>
                  </a:spcBef>
                </a:pPr>
                <a:endParaRPr lang="en-US" sz="14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  <a:p>
                <a:pPr marL="504000" indent="-228600" algn="just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14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A time decay factor which considers accumulation and attenuation of interests</a:t>
                </a:r>
              </a:p>
              <a:p>
                <a:pPr marL="504000" indent="-228600" algn="just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1400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A penalty term which tackles the filter bubbles.</a:t>
                </a:r>
                <a:r>
                  <a:rPr lang="en-US" dirty="0">
                    <a:solidFill>
                      <a:srgbClr val="0C2340"/>
                    </a:solidFill>
                    <a:latin typeface="Times New Roman"/>
                    <a:cs typeface="Times New Roman"/>
                  </a:rPr>
                  <a:t> </a:t>
                </a:r>
              </a:p>
              <a:p>
                <a:pPr marL="275400"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>
                          <a:solidFill>
                            <a:srgbClr val="0C234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𝑠𝑖</m:t>
                      </m:r>
                      <m:sSup>
                        <m:sSupPr>
                          <m:ctrlPr>
                            <a:rPr lang="zh-CN" altLang="zh-CN" sz="1200" i="1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𝑀</m:t>
                          </m:r>
                        </m:sup>
                      </m:sSup>
                      <m:d>
                        <m:dPr>
                          <m:ctrlPr>
                            <a:rPr lang="zh-CN" altLang="zh-CN" sz="1200" i="1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AU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𝑀𝑅</m:t>
                              </m:r>
                            </m:e>
                            <m:sub>
                              <m:r>
                                <a:rPr lang="en-AU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, </m:t>
                          </m:r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𝑀𝑅</m:t>
                              </m:r>
                            </m:e>
                            <m:sub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altLang="zh-CN" sz="1200">
                          <a:solidFill>
                            <a:srgbClr val="0C234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zh-CN" altLang="zh-CN" sz="1200" i="1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1200" i="1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𝑛</m:t>
                                  </m:r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,</m:t>
                                  </m:r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∗</m:t>
                          </m:r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zh-CN" altLang="zh-CN" sz="1200" i="1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𝜆</m:t>
                          </m:r>
                          <m:d>
                            <m:d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sz="1200" i="1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200" i="1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zh-CN" sz="1200">
                          <a:solidFill>
                            <a:srgbClr val="0C234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∗</m:t>
                      </m:r>
                      <m:f>
                        <m:fPr>
                          <m:ctrlPr>
                            <a:rPr lang="zh-CN" altLang="zh-CN" sz="1200" i="1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zh-CN" altLang="zh-CN" sz="1200" i="1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altLang="zh-CN" sz="1200">
                                      <a:solidFill>
                                        <a:srgbClr val="0C2340"/>
                                      </a:solidFill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(</m:t>
                              </m:r>
                            </m:e>
                          </m:func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altLang="zh-CN" sz="1200">
                                  <a:solidFill>
                                    <a:srgbClr val="0C234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  <m:r>
                            <a:rPr lang="en-US" altLang="zh-CN" sz="1200">
                              <a:solidFill>
                                <a:srgbClr val="0C234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endParaRPr lang="en-US" sz="20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  <a:p>
                <a:pPr marL="34290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  <a:p>
                <a:pPr algn="just">
                  <a:spcBef>
                    <a:spcPts val="0"/>
                  </a:spcBef>
                  <a:spcAft>
                    <a:spcPts val="1000"/>
                  </a:spcAft>
                </a:pPr>
                <a:endParaRPr lang="en-US" sz="2000" dirty="0">
                  <a:solidFill>
                    <a:srgbClr val="0C234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03" y="1062319"/>
                <a:ext cx="8013715" cy="3468070"/>
              </a:xfrm>
              <a:prstGeom prst="rect">
                <a:avLst/>
              </a:prstGeom>
              <a:blipFill rotWithShape="1">
                <a:blip r:embed="rId3"/>
                <a:stretch>
                  <a:fillRect l="-1826" t="-2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New-item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Measure a newly published micro OER,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’s similarities with existing micro OERs</a:t>
            </a:r>
            <a:endParaRPr lang="en-US" sz="1600" i="1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Use </a:t>
            </a:r>
            <a:r>
              <a:rPr lang="en-US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kNN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to cluster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’s neighbors (Let G denote the set of neighbors)</a:t>
            </a: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Prediction of a learner’s preference to a newly published micro OER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43</a:t>
            </a:fld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1919542" y="2973545"/>
          <a:ext cx="3693356" cy="91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17800" imgH="711200" progId="Equation.3">
                  <p:embed/>
                </p:oleObj>
              </mc:Choice>
              <mc:Fallback>
                <p:oleObj r:id="rId3" imgW="2717800" imgH="71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42" y="2973545"/>
                        <a:ext cx="3693356" cy="919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New-item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Algorithm to insert new micro OER into established learning path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Investigate the new micro OER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in terms of association relations as pre-defined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Measure its similarities with existing micro OERs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Use </a:t>
            </a:r>
            <a:r>
              <a:rPr lang="en-AU" altLang="zh-CN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kNN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to obtain its neighbours</a:t>
            </a:r>
          </a:p>
          <a:p>
            <a:pPr marL="628650"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Produce learning paths</a:t>
            </a:r>
          </a:p>
          <a:p>
            <a:pPr indent="628650"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Select learning paths containing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’s neighbors (where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</a:t>
            </a:r>
            <a:r>
              <a:rPr lang="zh-CN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∈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G)</a:t>
            </a:r>
          </a:p>
          <a:p>
            <a:pPr indent="6286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Find rough segments containing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</a:t>
            </a:r>
            <a:endParaRPr lang="en-AU" altLang="zh-CN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AU" altLang="zh-CN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Algorithm to insert new micro OER into established learning path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Place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in each selected segment according to pre-defined association relations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Measure fitness of the new learning path with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inserted (using same fitness function)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    </a:t>
            </a:r>
            <a:r>
              <a:rPr lang="en-US" altLang="zh-CN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Replace an existing micro OER in established learning path with worse fitness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              </a:t>
            </a:r>
            <a:r>
              <a:rPr lang="en-US" altLang="zh-CN" sz="14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or</a:t>
            </a:r>
          </a:p>
          <a:p>
            <a:pPr marL="984250" indent="-9842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       Insert </a:t>
            </a:r>
            <a:r>
              <a:rPr lang="en-US" altLang="zh-CN" sz="14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4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4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</a:t>
            </a:r>
            <a:r>
              <a:rPr lang="en-US" altLang="zh-CN" sz="14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between 2 existing micro OERs, keep it added on (the length of learning path increases)</a:t>
            </a:r>
          </a:p>
          <a:p>
            <a:pPr marL="984250" indent="-9842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Output optimized new learning path with </a:t>
            </a:r>
            <a:r>
              <a:rPr lang="en-US" altLang="zh-CN" sz="1600" i="1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MR</a:t>
            </a:r>
            <a:r>
              <a:rPr lang="en-US" altLang="zh-CN" sz="1600" i="1" baseline="-250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n</a:t>
            </a:r>
            <a:r>
              <a:rPr lang="en-US" altLang="zh-CN" sz="1600" i="1" baseline="-25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inserted </a:t>
            </a: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8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 </a:t>
            </a:r>
            <a:endParaRPr lang="en-AU" altLang="zh-CN" sz="18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628650" indent="-628650"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45</a:t>
            </a:fld>
            <a:endParaRPr lang="en-US" dirty="0"/>
          </a:p>
        </p:txBody>
      </p:sp>
      <p:sp>
        <p:nvSpPr>
          <p:cNvPr id="2" name="矩形 1"/>
          <p:cNvSpPr/>
          <p:nvPr/>
        </p:nvSpPr>
        <p:spPr>
          <a:xfrm>
            <a:off x="548334" y="3882019"/>
            <a:ext cx="80473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Detailed Algorithm can be referred to: </a:t>
            </a:r>
            <a:r>
              <a:rPr lang="en-US" altLang="zh-CN" sz="12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G. Sun, T. Cui, G. </a:t>
            </a:r>
            <a:r>
              <a:rPr lang="en-US" altLang="zh-CN" sz="12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Beydoun</a:t>
            </a:r>
            <a:r>
              <a:rPr lang="en-US" altLang="zh-CN" sz="12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, S. Chen, D. Xu and J. Shen, ‘Organizing Online Computation for Adaptive Micro Open Education Resource Recommendation’, the 16th International Conference on Web-based Learning (ICWL), Cape Town, South Africa, September 2017, pp. 177-182.</a:t>
            </a:r>
            <a:endParaRPr lang="en-US" altLang="zh-CN" sz="28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Online Computation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New-item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/>
                <a:cs typeface="Times New Roman"/>
              </a:rPr>
              <a:t>Optimization of Similarity Calculation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/>
                <a:cs typeface="Times New Roman"/>
              </a:rPr>
              <a:t>Segmentation of Learning Path Containing Approximate Orders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/>
                <a:cs typeface="Times New Roman"/>
              </a:rPr>
              <a:t>Sequence Measurement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/>
                <a:cs typeface="Times New Roman"/>
              </a:rPr>
              <a:t>Insert a new OER into a Established Learning Path</a:t>
            </a:r>
          </a:p>
          <a:p>
            <a:pPr marL="342900" lvl="0" algn="just">
              <a:spcBef>
                <a:spcPts val="0"/>
              </a:spcBef>
              <a:spcAft>
                <a:spcPts val="1000"/>
              </a:spcAft>
            </a:pPr>
            <a:r>
              <a:rPr lang="en-US" altLang="zh-CN" sz="1400" dirty="0">
                <a:solidFill>
                  <a:srgbClr val="0C2340"/>
                </a:solidFill>
                <a:latin typeface="Times New Roman"/>
                <a:cs typeface="Times New Roman"/>
              </a:rPr>
              <a:t>Detailed Algorithm can be referred to: </a:t>
            </a:r>
            <a:r>
              <a:rPr lang="en-US" altLang="zh-CN" sz="1050" dirty="0">
                <a:solidFill>
                  <a:srgbClr val="0C2340"/>
                </a:solidFill>
                <a:latin typeface="Times New Roman"/>
                <a:cs typeface="Times New Roman"/>
              </a:rPr>
              <a:t>G. Sun, T. Cui, D. Xu, S. Chen and J. Shen, ‘</a:t>
            </a:r>
            <a:r>
              <a:rPr lang="en-AU" altLang="zh-CN" sz="1050" dirty="0">
                <a:solidFill>
                  <a:srgbClr val="0C2340"/>
                </a:solidFill>
                <a:latin typeface="Times New Roman"/>
                <a:cs typeface="Times New Roman"/>
              </a:rPr>
              <a:t>A Heuristic Approach for New-item Cold Start Problem in Recommendation of Micro Open Education Resources’, the 14th International Conference on Intelligent Tutoring Systems (ITS), Montreal, Canada, June 2018, pp.212-222.</a:t>
            </a:r>
            <a:endParaRPr lang="en-US" sz="1050" dirty="0">
              <a:solidFill>
                <a:srgbClr val="0C2340"/>
              </a:solidFill>
              <a:latin typeface="Times New Roman"/>
              <a:cs typeface="Times New Roman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/>
              <a:cs typeface="Times New Roman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46</a:t>
            </a:fld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 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Empirical study 1- new-user cold start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OER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</a:t>
            </a: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are collected from main providers and their DF values are measured.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AU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Five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Grade Levels: Primary, Secondary, Further Education (diploma, college and technical schools), Higher Education (undergraduate) and Postgraduate.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altLang="zh-CN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Four Level of study: 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Introductory Unit, an Intermediate Unit or Principal Area of Study, an Advanced Unit 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and</a:t>
            </a:r>
            <a:r>
              <a:rPr lang="en-US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a Specialized Advanced Unit</a:t>
            </a:r>
            <a:r>
              <a:rPr lang="en-AU" altLang="zh-CN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</a:t>
            </a: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 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Empirical study 1- new-user cold start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Genetic Algorithm, simulated annealing, </a:t>
            </a:r>
            <a:r>
              <a:rPr lang="en-AU" sz="1600" dirty="0" err="1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Tabu</a:t>
            </a: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search and evolutionary programming are utilized.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Scale of relevant micro OERs are generated through numerous operations of Algorithm with different setting of N value.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Recall and Precision values are selected as the main indices of evaluation.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2"/>
            <a:ext cx="8229600" cy="773563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</a:t>
            </a:r>
            <a:r>
              <a:rPr lang="en-AU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mpirical Study 1-N</a:t>
            </a:r>
            <a:r>
              <a:rPr lang="en-US" sz="1800" spc="100" dirty="0" err="1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ew</a:t>
            </a:r>
            <a:r>
              <a:rPr lang="en-US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-user cold start problem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821739" y="1156185"/>
            <a:ext cx="3205809" cy="35972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r>
              <a:rPr lang="en-US" sz="800" kern="800" dirty="0">
                <a:solidFill>
                  <a:srgbClr val="000000"/>
                </a:solidFill>
                <a:effectLst/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Recall of Top N Recommendations by Heuristic Algorithms</a:t>
            </a:r>
            <a:endParaRPr lang="zh-CN" sz="800" kern="800" dirty="0"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920798" y="1208899"/>
          <a:ext cx="3002048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4572000" y="1029320"/>
            <a:ext cx="3205810" cy="34677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150"/>
              </a:lnSpc>
              <a:spcAft>
                <a:spcPts val="0"/>
              </a:spcAft>
            </a:pPr>
            <a:endParaRPr lang="en-AU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r>
              <a:rPr lang="en-US" sz="800" kern="800" dirty="0">
                <a:solidFill>
                  <a:srgbClr val="000000"/>
                </a:solidFill>
                <a:effectLst/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Precision of Top N Recommendations by Heuristic Algorithms</a:t>
            </a:r>
            <a:r>
              <a:rPr lang="en-US" sz="800" kern="800" dirty="0"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 </a:t>
            </a:r>
            <a:r>
              <a:rPr lang="en-US" sz="800" kern="800" dirty="0">
                <a:solidFill>
                  <a:srgbClr val="000000"/>
                </a:solidFill>
                <a:effectLst/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Recommendation</a:t>
            </a:r>
            <a:endParaRPr lang="zh-CN" sz="800" kern="800" dirty="0"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11" name="图表 10"/>
          <p:cNvGraphicFramePr/>
          <p:nvPr/>
        </p:nvGraphicFramePr>
        <p:xfrm>
          <a:off x="4711337" y="1203254"/>
          <a:ext cx="3001732" cy="310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Background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60" y="1314994"/>
            <a:ext cx="4119240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learning booms with the wide use of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mobile devices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learning refers to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short-term learning activities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on small learning units.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Typically micro learning activities are shorter than 15 minutes, and through mobile devices.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46" y="1250577"/>
            <a:ext cx="3648355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2"/>
            <a:ext cx="8229600" cy="773563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</a:t>
            </a:r>
            <a:r>
              <a:rPr lang="en-AU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mpirical Study </a:t>
            </a:r>
            <a:r>
              <a:rPr lang="en-US" altLang="zh-CN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2</a:t>
            </a:r>
            <a:r>
              <a:rPr lang="en-AU" sz="18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-Comparison of Recommenders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AU" altLang="zh-CN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           </a:t>
            </a:r>
            <a:endParaRPr lang="en-US" altLang="zh-CN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821739" y="1156185"/>
            <a:ext cx="3205809" cy="35972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altLang="zh-CN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r>
              <a:rPr lang="en-US" altLang="zh-CN" sz="800" kern="800" dirty="0">
                <a:solidFill>
                  <a:srgbClr val="000000"/>
                </a:solidFill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Precision Values of Top N Results by Different Recommenders</a:t>
            </a:r>
            <a:endParaRPr lang="zh-CN" altLang="zh-CN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4572000" y="1273621"/>
            <a:ext cx="3205810" cy="3479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150"/>
              </a:lnSpc>
              <a:spcAft>
                <a:spcPts val="0"/>
              </a:spcAft>
            </a:pPr>
            <a:endParaRPr lang="en-AU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endParaRPr lang="en-US" altLang="zh-CN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r>
              <a:rPr lang="en-US" altLang="zh-CN" sz="800" kern="800" dirty="0">
                <a:solidFill>
                  <a:srgbClr val="000000"/>
                </a:solidFill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Recall Values of Top N Results by Different Recommenders</a:t>
            </a:r>
            <a:endParaRPr lang="zh-CN" altLang="zh-CN" sz="800" kern="800" dirty="0">
              <a:solidFill>
                <a:srgbClr val="000000"/>
              </a:solidFill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1150"/>
              </a:lnSpc>
              <a:spcAft>
                <a:spcPts val="0"/>
              </a:spcAft>
            </a:pPr>
            <a:r>
              <a:rPr lang="en-US" sz="950" kern="800" dirty="0">
                <a:effectLst/>
                <a:latin typeface="Palatino"/>
                <a:ea typeface="SimSun" pitchFamily="2" charset="-122"/>
                <a:cs typeface="Times New Roman" panose="02020503050405090304" pitchFamily="18" charset="0"/>
              </a:rPr>
              <a:t> </a:t>
            </a:r>
            <a:endParaRPr lang="zh-CN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98" y="1049002"/>
            <a:ext cx="3130812" cy="35725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62" y="1049001"/>
            <a:ext cx="3205809" cy="348138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 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Empirical study </a:t>
            </a:r>
            <a:r>
              <a:rPr lang="en-US" altLang="zh-CN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3</a:t>
            </a: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- new-</a:t>
            </a: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item</a:t>
            </a: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 cold start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Micro OERs in IT, business and social science fields are evaluated.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AU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Comparison with shortest-path approach and competency-based approach</a:t>
            </a: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16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Violation Degrees are compared.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51</a:t>
            </a:fld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Evaluation 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Empirical study </a:t>
            </a:r>
            <a:r>
              <a:rPr lang="en-US" altLang="zh-CN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3</a:t>
            </a: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- new-</a:t>
            </a:r>
            <a:r>
              <a:rPr lang="en-AU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item</a:t>
            </a:r>
            <a:r>
              <a:rPr lang="en-US" sz="2000" spc="100" dirty="0">
                <a:solidFill>
                  <a:srgbClr val="FF0600"/>
                </a:solidFill>
                <a:latin typeface="Montserrat"/>
                <a:cs typeface="Times New Roman" panose="02020503050405090304"/>
              </a:rPr>
              <a:t> cold start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63803" y="1062319"/>
            <a:ext cx="8013715" cy="346807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457200" y="3704252"/>
            <a:ext cx="3708489" cy="3981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150"/>
              </a:lnSpc>
              <a:spcAft>
                <a:spcPts val="0"/>
              </a:spcAft>
            </a:pPr>
            <a:endParaRPr lang="en-AU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just">
              <a:lnSpc>
                <a:spcPts val="900"/>
              </a:lnSpc>
              <a:spcAft>
                <a:spcPts val="1600"/>
              </a:spcAft>
            </a:pPr>
            <a:r>
              <a:rPr lang="en-US" sz="800" kern="800" dirty="0">
                <a:effectLst/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Performance Comparison – Average VDs of All Generated Learning Paths</a:t>
            </a:r>
            <a:endParaRPr lang="zh-CN" sz="800" kern="800" dirty="0"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457200" y="1606363"/>
          <a:ext cx="3249261" cy="2097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4193264" y="3704252"/>
            <a:ext cx="3631488" cy="2050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150"/>
              </a:lnSpc>
              <a:spcAft>
                <a:spcPts val="0"/>
              </a:spcAft>
            </a:pPr>
            <a:endParaRPr lang="en-AU" sz="950" kern="800" dirty="0">
              <a:effectLst/>
              <a:latin typeface="Palatino"/>
              <a:ea typeface="SimSun" pitchFamily="2" charset="-122"/>
              <a:cs typeface="Times New Roman" panose="02020503050405090304" pitchFamily="18" charset="0"/>
            </a:endParaRPr>
          </a:p>
          <a:p>
            <a:pPr algn="ctr">
              <a:lnSpc>
                <a:spcPts val="900"/>
              </a:lnSpc>
              <a:spcAft>
                <a:spcPts val="1600"/>
              </a:spcAft>
            </a:pPr>
            <a:r>
              <a:rPr lang="en-US" sz="800" kern="800" dirty="0">
                <a:effectLst/>
                <a:latin typeface="Helvetica" pitchFamily="34" charset="0"/>
                <a:ea typeface="SimSun" pitchFamily="2" charset="-122"/>
                <a:cs typeface="Times New Roman" panose="02020503050405090304" pitchFamily="18" charset="0"/>
              </a:rPr>
              <a:t>Performance Comparison – Average VDs of the Best Learning Paths for Each Test Micro OER </a:t>
            </a:r>
            <a:endParaRPr lang="zh-CN" sz="800" kern="800" dirty="0">
              <a:effectLst/>
              <a:latin typeface="Helvetica" pitchFamily="34" charset="0"/>
              <a:ea typeface="SimSun" pitchFamily="2" charset="-122"/>
              <a:cs typeface="Times New Roman" panose="02020503050405090304" pitchFamily="18" charset="0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4291776" y="1606363"/>
          <a:ext cx="3407332" cy="2097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28091" y="1187845"/>
            <a:ext cx="6861572" cy="3198019"/>
          </a:xfrm>
          <a:ln>
            <a:miter/>
          </a:ln>
        </p:spPr>
        <p:txBody>
          <a:bodyPr/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In our second area of research, proteomics is a main focus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ea typeface="微软雅黑" pitchFamily="34" charset="-122"/>
              </a:rPr>
              <a:t>protein is the basis of living organisms</a:t>
            </a: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ea typeface="微软雅黑" pitchFamily="34" charset="-122"/>
              </a:rPr>
              <a:t>interactions between different proteins are the basis of the biological functions</a:t>
            </a: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specifically in our research, we aims at host-bacterium protein-protein interactions (HB-PPI)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4" y="2493302"/>
            <a:ext cx="2793492" cy="2178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22" y="338341"/>
            <a:ext cx="6252188" cy="19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611" y="2253083"/>
            <a:ext cx="5812993" cy="24190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99001" y="236605"/>
            <a:ext cx="6218448" cy="857250"/>
          </a:xfrm>
        </p:spPr>
        <p:txBody>
          <a:bodyPr/>
          <a:lstStyle/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97248" y="1093855"/>
            <a:ext cx="6861572" cy="3198019"/>
          </a:xfrm>
          <a:ln>
            <a:miter/>
          </a:ln>
        </p:spPr>
        <p:txBody>
          <a:bodyPr/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The Status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sym typeface="+mn-ea"/>
              </a:rPr>
              <a:t>Data format: HUPO PSI-MI XML and MITAB2.5</a:t>
            </a: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ea typeface="微软雅黑" pitchFamily="34" charset="-122"/>
                <a:sym typeface="+mn-ea"/>
              </a:rPr>
              <a:t>Data curation strategy: how to design a strategy to aligh the world wide databases to a same identifier with both original resource and shattered distributions</a:t>
            </a: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Data service: PSICQUIC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Data analysis: a long-term goal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06" y="819562"/>
            <a:ext cx="6765188" cy="35043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32410" y="4385310"/>
            <a:ext cx="746965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+mj-lt"/>
              </a:rPr>
              <a:t>Details can be referred to: Chen, H., Shen, J., Wang, L., Song, J. &amp; Chi, C., 2018, “Towards Biological Sequence Data Service with Insights”, Proceedings of IEEE International Conference on Big Data, 2018, pp. 2847–2854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/>
        </p:nvSpPr>
        <p:spPr>
          <a:xfrm>
            <a:off x="-904164" y="349262"/>
            <a:ext cx="4748408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sz="3300" dirty="0"/>
              <a:t>Proteomics</a:t>
            </a:r>
            <a:endParaRPr lang="zh-CN" altLang="en-US" sz="3300" dirty="0"/>
          </a:p>
        </p:txBody>
      </p:sp>
      <p:sp>
        <p:nvSpPr>
          <p:cNvPr id="2" name="Rectangle 3"/>
          <p:cNvSpPr>
            <a:spLocks noGrp="1"/>
          </p:cNvSpPr>
          <p:nvPr/>
        </p:nvSpPr>
        <p:spPr>
          <a:xfrm>
            <a:off x="614121" y="1167594"/>
            <a:ext cx="6861572" cy="3198019"/>
          </a:xfrm>
          <a:prstGeom prst="rect">
            <a:avLst/>
          </a:prstGeom>
          <a:noFill/>
          <a:ln>
            <a:noFill/>
            <a:miter/>
          </a:ln>
        </p:spPr>
        <p:txBody>
          <a:bodyPr vert="horz" wrap="square" lIns="68580" tIns="34290" rIns="68580" bIns="34290" numCol="1" anchor="t" anchorCtr="0" compatLnSpc="1"/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sz="1800" noProof="1">
                <a:latin typeface="+mj-lt"/>
                <a:ea typeface="微软雅黑" pitchFamily="34" charset="-122"/>
              </a:rPr>
              <a:t>Start Point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85" noProof="1">
                <a:latin typeface="+mj-lt"/>
                <a:ea typeface="微软雅黑" pitchFamily="34" charset="-122"/>
              </a:rPr>
              <a:t>HP-PPI research initialized as a strategic plan by the National Institute of Allergy and Infectious Diseases (NIAID)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85" noProof="1">
                <a:latin typeface="+mj-lt"/>
                <a:ea typeface="微软雅黑" pitchFamily="34" charset="-122"/>
              </a:rPr>
              <a:t>Focusing on </a:t>
            </a:r>
            <a:r>
              <a:rPr lang="en-US" altLang="x-none" sz="1285" b="1" noProof="1">
                <a:latin typeface="+mj-lt"/>
                <a:ea typeface="微软雅黑" pitchFamily="34" charset="-122"/>
              </a:rPr>
              <a:t>biodefense research </a:t>
            </a:r>
            <a:r>
              <a:rPr lang="en-US" altLang="x-none" sz="1285" noProof="1">
                <a:latin typeface="+mj-lt"/>
                <a:ea typeface="微软雅黑" pitchFamily="34" charset="-122"/>
              </a:rPr>
              <a:t>to define a 'Priority Pathogens'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85" noProof="1">
                <a:latin typeface="+mj-lt"/>
                <a:ea typeface="微软雅黑" pitchFamily="34" charset="-122"/>
              </a:rPr>
              <a:t>Several databases are subsequently developed wholloy or partially funded by NIAID</a:t>
            </a:r>
          </a:p>
          <a:p>
            <a:pPr lvl="2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070" noProof="1">
                <a:latin typeface="+mj-lt"/>
                <a:ea typeface="微软雅黑" pitchFamily="34" charset="-122"/>
              </a:rPr>
              <a:t>Pathogen interaction gateway, BioHealthBase, The Pathosystems Resource Integration Center</a:t>
            </a:r>
          </a:p>
          <a:p>
            <a:pPr lvl="2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070" noProof="1">
                <a:latin typeface="+mj-lt"/>
                <a:ea typeface="微软雅黑" pitchFamily="34" charset="-122"/>
              </a:rPr>
              <a:t>The Virus Pathogen Database and Analysis Resource, VectorBase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x-none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85" noProof="1">
                <a:latin typeface="+mj-lt"/>
                <a:ea typeface="微软雅黑" pitchFamily="34" charset="-122"/>
              </a:rPr>
              <a:t>Carefully filtered and manually examined the ‘abstract' from a first 400 literature results ranking by best relevance out of more than 4,000 returning items, which were searched by NCBI PubMed search engine with keywords 'pathogen' and 'database'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2410" y="4291965"/>
            <a:ext cx="7700764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+mj-lt"/>
              </a:rPr>
              <a:t>Details are under the preparation of submission for BIB journal: Chen, H., Shen, J., Wang, L., Song, J. &amp; Chi, C., 2019, “A Comprehensive Overview of Host-Pathogen Interactions Resources”, Briefing in Bioinformatics, 1-12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93371" y="210429"/>
            <a:ext cx="6218448" cy="857250"/>
          </a:xfrm>
        </p:spPr>
        <p:txBody>
          <a:bodyPr/>
          <a:lstStyle/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801030" y="1082885"/>
            <a:ext cx="6048672" cy="3198019"/>
          </a:xfrm>
          <a:ln>
            <a:miter/>
          </a:ln>
        </p:spPr>
        <p:txBody>
          <a:bodyPr>
            <a:normAutofit fontScale="92500" lnSpcReduction="10000"/>
          </a:bodyPr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Statistic analysis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A broad investigation of published databases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Statistic reports regarding HP-PPI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500" noProof="1">
                <a:latin typeface="+mj-lt"/>
                <a:ea typeface="微软雅黑" pitchFamily="34" charset="-122"/>
              </a:rPr>
              <a:t>We firstly collected the data</a:t>
            </a:r>
          </a:p>
          <a:p>
            <a:pPr lvl="2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50" noProof="1">
                <a:latin typeface="+mj-lt"/>
                <a:ea typeface="微软雅黑" pitchFamily="34" charset="-122"/>
              </a:rPr>
              <a:t>DIP, Reactome, APID, IntAct, MINT, InnateDB, PHISTO, PATRIC, Mentha, HPIDB and BioGRID</a:t>
            </a:r>
          </a:p>
          <a:p>
            <a:pPr lvl="2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50" noProof="1">
                <a:latin typeface="+mj-lt"/>
                <a:ea typeface="微软雅黑" pitchFamily="34" charset="-122"/>
              </a:rPr>
              <a:t>up-to-date data were collected</a:t>
            </a:r>
          </a:p>
          <a:p>
            <a:pPr lvl="2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x-none" sz="1250" noProof="1">
                <a:latin typeface="+mj-lt"/>
                <a:ea typeface="微软雅黑" pitchFamily="34" charset="-122"/>
              </a:rPr>
              <a:t>Host species are mostly limited within several species, we chose to work on Homo sapiens (taxonomy ID: 9606) as the subject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x-none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/>
        </p:nvSpPr>
        <p:spPr>
          <a:xfrm>
            <a:off x="-1246610" y="205979"/>
            <a:ext cx="6218448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sz="3300" dirty="0"/>
              <a:t>Proteomics</a:t>
            </a:r>
            <a:endParaRPr lang="zh-CN" altLang="en-US" sz="3300" dirty="0"/>
          </a:p>
        </p:txBody>
      </p:sp>
      <p:pic>
        <p:nvPicPr>
          <p:cNvPr id="3" name="Picture 2" descr="HPI_Statistic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1" y="1033462"/>
            <a:ext cx="4096299" cy="3141628"/>
          </a:xfrm>
          <a:prstGeom prst="rect">
            <a:avLst/>
          </a:prstGeom>
        </p:spPr>
      </p:pic>
      <p:pic>
        <p:nvPicPr>
          <p:cNvPr id="4" name="Picture 3" descr="HPI_Statisti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745" y="1063229"/>
            <a:ext cx="4156364" cy="32354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Background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Open learning and its acceptance 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60" y="1160344"/>
            <a:ext cx="4489034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Open Learning is currently suffering from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low completion rate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This is mainly because learners fail to conduct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effective time management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 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Also, learners deem it is not easy to find appropriate resources they want, or the chosen resources do not match their expectation.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图片 6" descr="图片包含 文字, 地图&#10;&#10;已生成极高可信度的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170" y="889717"/>
            <a:ext cx="3468070" cy="346807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/>
        </p:nvSpPr>
        <p:spPr>
          <a:xfrm>
            <a:off x="-1377925" y="205979"/>
            <a:ext cx="6218448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sz="3300" dirty="0"/>
              <a:t>Proteomics</a:t>
            </a:r>
            <a:endParaRPr lang="zh-CN" altLang="en-US" sz="3300" dirty="0"/>
          </a:p>
        </p:txBody>
      </p:sp>
      <p:pic>
        <p:nvPicPr>
          <p:cNvPr id="4" name="Picture 3" descr="HPI_Statisti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02" y="976284"/>
            <a:ext cx="4025542" cy="3107531"/>
          </a:xfrm>
          <a:prstGeom prst="rect">
            <a:avLst/>
          </a:prstGeom>
        </p:spPr>
      </p:pic>
      <p:pic>
        <p:nvPicPr>
          <p:cNvPr id="5" name="Picture 4" descr="HPI_Statistic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866" y="1030633"/>
            <a:ext cx="4537431" cy="313658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90251" y="380959"/>
            <a:ext cx="6218448" cy="857250"/>
          </a:xfrm>
        </p:spPr>
        <p:txBody>
          <a:bodyPr/>
          <a:lstStyle/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707471" y="1399963"/>
            <a:ext cx="6655208" cy="3360390"/>
          </a:xfrm>
          <a:ln>
            <a:miter/>
          </a:ln>
        </p:spPr>
        <p:txBody>
          <a:bodyPr/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ea typeface="微软雅黑" pitchFamily="34" charset="-122"/>
              </a:rPr>
              <a:t>Bioinformatics approaches for HPI study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Template-based Prediction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Machine learning based Prediction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We chost to work on Human-Bacterium protein-protein interactions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Focus on sequence-based prediction</a:t>
            </a: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62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8745" y="718386"/>
            <a:ext cx="5913120" cy="3942080"/>
          </a:xfrm>
          <a:prstGeom prst="rect">
            <a:avLst/>
          </a:prstGeom>
        </p:spPr>
      </p:pic>
      <p:sp>
        <p:nvSpPr>
          <p:cNvPr id="15361" name="Rectangle 4"/>
          <p:cNvSpPr>
            <a:spLocks noGrp="1" noChangeArrowheads="1"/>
          </p:cNvSpPr>
          <p:nvPr/>
        </p:nvSpPr>
        <p:spPr>
          <a:xfrm>
            <a:off x="457200" y="249730"/>
            <a:ext cx="6218448" cy="857250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4" name="Text Box 3"/>
          <p:cNvSpPr txBox="1"/>
          <p:nvPr/>
        </p:nvSpPr>
        <p:spPr>
          <a:xfrm>
            <a:off x="60325" y="4445881"/>
            <a:ext cx="7757293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+mj-lt"/>
              </a:rPr>
              <a:t>Chen, H., Shen, J., Wang, L. &amp; Song, J., 2018, “A Framework towards Data Analytics on Host-Pathogen Protein-Protein Interactions”, Journal of Ambient Intelligence &amp; Humanized Computing.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0247" y="157853"/>
            <a:ext cx="6218448" cy="857250"/>
          </a:xfrm>
        </p:spPr>
        <p:txBody>
          <a:bodyPr/>
          <a:lstStyle/>
          <a:p>
            <a:pPr eaLnBrk="1" hangingPunct="1"/>
            <a:r>
              <a:rPr lang="en-US" altLang="zh-CN" dirty="0"/>
              <a:t>Proteomics</a:t>
            </a:r>
            <a:endParaRPr lang="zh-CN" altLang="en-US" dirty="0"/>
          </a:p>
        </p:txBody>
      </p:sp>
      <p:sp>
        <p:nvSpPr>
          <p:cNvPr id="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91368" y="753644"/>
            <a:ext cx="6861572" cy="3198019"/>
          </a:xfrm>
          <a:ln>
            <a:miter/>
          </a:ln>
        </p:spPr>
        <p:txBody>
          <a:bodyPr/>
          <a:lstStyle>
            <a:lvl1pPr lvl="0">
              <a:defRPr sz="2800" kern="1200"/>
            </a:lvl1pPr>
            <a:lvl2pPr lvl="1">
              <a:defRPr sz="2400" kern="1200"/>
            </a:lvl2pPr>
            <a:lvl3pPr lvl="2">
              <a:defRPr sz="2000" kern="1200"/>
            </a:lvl3pPr>
            <a:lvl4pPr lvl="3">
              <a:defRPr sz="1800" kern="1200"/>
            </a:lvl4pPr>
            <a:lvl5pPr lvl="4">
              <a:defRPr sz="1800" kern="1200"/>
            </a:lvl5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500" noProof="1">
                <a:latin typeface="+mj-lt"/>
                <a:sym typeface="+mn-ea"/>
              </a:rPr>
              <a:t>The Detailed Framework</a:t>
            </a: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3" name="Picture 2" descr="HBPPIFramwor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93" y="1017985"/>
            <a:ext cx="5876925" cy="33166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4795" y="4389856"/>
            <a:ext cx="75980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+mj-lt"/>
              </a:rPr>
              <a:t>Chen, H., Shen, J., Wang, L., Song, J. &amp; Chi, C., 2019, “Systematic Evaluation of Sequence-based Machine Learning Prediction Models for Human-Bacterium Protein-Protein interactions”, prepared for Briefing in Bioinformatics, 1-20 </a:t>
            </a:r>
          </a:p>
        </p:txBody>
      </p:sp>
    </p:spTree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444962" y="1222548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Bacteria Selected:</a:t>
            </a:r>
            <a:endParaRPr lang="en-US" altLang="zh-CN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  <p:pic>
        <p:nvPicPr>
          <p:cNvPr id="2" name="Picture 1" descr="Bacteriu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15" y="1731168"/>
            <a:ext cx="6166961" cy="1171575"/>
          </a:xfrm>
          <a:prstGeom prst="rect">
            <a:avLst/>
          </a:prstGeom>
        </p:spPr>
      </p:pic>
      <p:sp>
        <p:nvSpPr>
          <p:cNvPr id="5" name="Rectangle 3"/>
          <p:cNvSpPr txBox="1"/>
          <p:nvPr/>
        </p:nvSpPr>
        <p:spPr bwMode="auto">
          <a:xfrm>
            <a:off x="532765" y="2828366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Datasets:</a:t>
            </a:r>
            <a:endParaRPr lang="en-US" altLang="zh-CN" sz="15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6" name="Picture 5" descr="DataSiz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2" y="3254232"/>
            <a:ext cx="6610826" cy="142113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28320" y="1049020"/>
            <a:ext cx="7875270" cy="336042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We also surveyed the traditional machine learning models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Random Forest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Support Vector Machine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Logistics regression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Decision tree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Naive Baye Model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Gradient Boosting Machine</a:t>
            </a: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0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286315" y="660815"/>
            <a:ext cx="7680066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We also included different feature representation algorithgms 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b="1" noProof="1">
                <a:latin typeface="+mj-lt"/>
                <a:ea typeface="微软雅黑" pitchFamily="34" charset="-122"/>
              </a:rPr>
              <a:t>Conjoint triad method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Auto covariance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b="1" noProof="1">
                <a:latin typeface="+mj-lt"/>
                <a:ea typeface="微软雅黑" pitchFamily="34" charset="-122"/>
              </a:rPr>
              <a:t>Local descriptor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b="1" noProof="1">
                <a:latin typeface="+mj-lt"/>
                <a:ea typeface="微软雅黑" pitchFamily="34" charset="-122"/>
              </a:rPr>
              <a:t>Pseudo-amino acid composition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Pseudo</a:t>
            </a:r>
            <a:r>
              <a:rPr lang="en-US" altLang="zh-CN" sz="1285" b="1" noProof="1">
                <a:latin typeface="+mj-lt"/>
                <a:ea typeface="微软雅黑" pitchFamily="34" charset="-122"/>
              </a:rPr>
              <a:t>-PSSM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DPC-PSSM</a:t>
            </a:r>
          </a:p>
          <a:p>
            <a:pPr lvl="1" algn="l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285" noProof="1">
                <a:latin typeface="+mj-lt"/>
                <a:ea typeface="微软雅黑" pitchFamily="34" charset="-122"/>
              </a:rPr>
              <a:t>Block-PSSM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75447" y="-85648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  <p:pic>
        <p:nvPicPr>
          <p:cNvPr id="4" name="5990E1A4-1984-4480-A39F-F9FDF081ED3B" descr="cid:824E8452-AAA9-4093-BF9E-22C594419202@Home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17" y="1038328"/>
            <a:ext cx="280035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0A19458-697B-446F-B866-1371F6173901" descr="cid:83F3B81C-D808-48AA-87EB-DA23B857A222@Home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28" y="2731378"/>
            <a:ext cx="28384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3DEB888-4C60-4EC7-A953-075975197DDA" descr="cid:7381A9FA-DB8F-49B8-A6CB-D3475EF9BF87@Home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58" y="2260833"/>
            <a:ext cx="3145902" cy="2398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490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1:1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0365" y="1200759"/>
            <a:ext cx="8281670" cy="371729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795" y="1209759"/>
            <a:ext cx="8148955" cy="3512820"/>
          </a:xfrm>
          <a:prstGeom prst="rect">
            <a:avLst/>
          </a:prstGeom>
        </p:spPr>
      </p:pic>
      <p:sp>
        <p:nvSpPr>
          <p:cNvPr id="5" name="Rectangle 3"/>
          <p:cNvSpPr txBox="1"/>
          <p:nvPr/>
        </p:nvSpPr>
        <p:spPr bwMode="auto">
          <a:xfrm>
            <a:off x="603250" y="855345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1:25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80" y="1200813"/>
            <a:ext cx="8676640" cy="3488690"/>
          </a:xfrm>
          <a:prstGeom prst="rect">
            <a:avLst/>
          </a:prstGeom>
        </p:spPr>
      </p:pic>
      <p:sp>
        <p:nvSpPr>
          <p:cNvPr id="5" name="Rectangle 3"/>
          <p:cNvSpPr txBox="1"/>
          <p:nvPr/>
        </p:nvSpPr>
        <p:spPr bwMode="auto">
          <a:xfrm>
            <a:off x="582189" y="747732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1:50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Background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Challenges for Micro Open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59" y="1160344"/>
            <a:ext cx="8229599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Being on the go is </a:t>
            </a: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fraught with distractions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It could be very difficult for learners to quickly choose the preferred and suitable course chunks in a timely manner.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Personality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 and learning styles play significant roles in influencing academic achievement.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5" y="1186224"/>
            <a:ext cx="8584565" cy="3611245"/>
          </a:xfrm>
          <a:prstGeom prst="rect">
            <a:avLst/>
          </a:prstGeom>
        </p:spPr>
      </p:pic>
      <p:sp>
        <p:nvSpPr>
          <p:cNvPr id="5" name="Rectangle 3"/>
          <p:cNvSpPr txBox="1"/>
          <p:nvPr/>
        </p:nvSpPr>
        <p:spPr bwMode="auto">
          <a:xfrm>
            <a:off x="528320" y="71758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1:100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1:1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51DB7F7-6720-45F0-8207-DF93E5FD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75" y="1198886"/>
            <a:ext cx="6582470" cy="3846793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C3CCE9E-0842-43AF-B38F-49EC171F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2412686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1:25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B6FA10C-489B-4134-B1AE-15C6C7C3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2" y="1227171"/>
            <a:ext cx="7252469" cy="3730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060148-5F6B-4C71-AE09-8F43C733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8650381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1:50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82668D4-D20A-4E4B-A669-3080C935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4" y="1228823"/>
            <a:ext cx="7323706" cy="3823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CB88D6-6998-404A-8DF5-FF29D6A9F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25811744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F1 results collected from ratio 1:100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95EA9F9-8022-4D0A-9E70-662D7F9D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3" y="1160204"/>
            <a:ext cx="7153585" cy="391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5E5F8E-CC86-4703-8582-6A6CEEC9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4170440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Accuracy results collected from ratio 1:1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B4FE0B3-6C74-4C2A-BACA-381B3981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44" y="1116883"/>
            <a:ext cx="5589685" cy="3979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85E4DE-DB6E-495E-9F68-B209A652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16651349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Accuracy results collected from ratio 1:25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EE7A37F-31DD-44F5-BB1A-7DEAE36C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64" y="1134375"/>
            <a:ext cx="6277605" cy="38772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5724DE-D14A-4CF5-974F-C39551793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2998519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Accuracy results collected from ratio 1:50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Interactions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F038040-CF24-4206-BC3C-AE72628AD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8" y="1133434"/>
            <a:ext cx="5946362" cy="38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39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/>
          <p:nvPr/>
        </p:nvSpPr>
        <p:spPr bwMode="auto">
          <a:xfrm>
            <a:off x="597261" y="777877"/>
            <a:ext cx="6655208" cy="3360390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en-US" altLang="zh-CN" sz="1800" noProof="1">
                <a:latin typeface="+mj-lt"/>
                <a:ea typeface="微软雅黑" pitchFamily="34" charset="-122"/>
              </a:rPr>
              <a:t>Accuracy results collected from ratio 1:100</a:t>
            </a:r>
            <a:endParaRPr lang="en-US" altLang="zh-CN" sz="1285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en-US" altLang="zh-CN" sz="1500" noProof="1">
              <a:latin typeface="+mj-lt"/>
              <a:ea typeface="微软雅黑" pitchFamily="34" charset="-122"/>
              <a:sym typeface="+mn-ea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800" noProof="1">
              <a:latin typeface="+mj-lt"/>
              <a:ea typeface="微软雅黑" pitchFamily="34" charset="-122"/>
            </a:endParaRPr>
          </a:p>
          <a:p>
            <a:pPr marL="0" indent="0" eaLnBrk="1" hangingPunct="1">
              <a:lnSpc>
                <a:spcPct val="130000"/>
              </a:lnSpc>
              <a:buClr>
                <a:srgbClr val="FF0000"/>
              </a:buClr>
              <a:buSzPct val="90000"/>
              <a:buNone/>
              <a:defRPr/>
            </a:pPr>
            <a:endParaRPr lang="en-US" altLang="zh-CN" sz="1800" noProof="1">
              <a:latin typeface="+mj-lt"/>
              <a:ea typeface="微软雅黑" pitchFamily="34" charset="-122"/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  <a:defRPr/>
            </a:pPr>
            <a:endParaRPr lang="zh-CN" altLang="en-US" sz="1500" noProof="1">
              <a:latin typeface="+mj-lt"/>
              <a:ea typeface="微软雅黑" pitchFamily="34" charset="-122"/>
            </a:endParaRPr>
          </a:p>
          <a:p>
            <a:pPr eaLnBrk="1" hangingPunct="1">
              <a:lnSpc>
                <a:spcPct val="13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zh-CN" sz="1350" noProof="1">
                <a:latin typeface="微软雅黑" pitchFamily="34" charset="-122"/>
                <a:ea typeface="微软雅黑" pitchFamily="34" charset="-122"/>
              </a:rPr>
              <a:t>	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1B6B575-59E8-4079-AB41-1727826F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62" y="1129876"/>
            <a:ext cx="6166994" cy="38562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E767E0-B926-4652-B1EA-7071FD03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157" y="10229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PPI</a:t>
            </a:r>
          </a:p>
        </p:txBody>
      </p:sp>
    </p:spTree>
    <p:extLst>
      <p:ext uri="{BB962C8B-B14F-4D97-AF65-F5344CB8AC3E}">
        <p14:creationId xmlns:p14="http://schemas.microsoft.com/office/powerpoint/2010/main" val="4060174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24" y="930163"/>
            <a:ext cx="6289536" cy="352425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8320" y="-1905"/>
            <a:ext cx="840359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eaLnBrk="1" hangingPunct="1">
              <a:buFontTx/>
            </a:pPr>
            <a:r>
              <a:rPr lang="en-US" altLang="zh-CN" sz="3300" dirty="0"/>
              <a:t>Human-Bacterium Protein-Protein </a:t>
            </a:r>
            <a:r>
              <a:rPr lang="en-US" altLang="zh-CN" sz="3300" dirty="0">
                <a:solidFill>
                  <a:srgbClr val="FF0000"/>
                </a:solidFill>
              </a:rPr>
              <a:t>Structures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79030" y="4445881"/>
            <a:ext cx="769433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+mj-lt"/>
              </a:rPr>
              <a:t>Chen, H., Guo, W., Shen, J., Wang, L. &amp; Song, J., 2018, “ Structural Principles Analysis of Host-Pathogen Protein-Protein Interactions: A Structural Bioinformatics Survey”, IEEE Access, 6:11760-11771.</a:t>
            </a:r>
          </a:p>
        </p:txBody>
      </p:sp>
    </p:spTree>
    <p:extLst>
      <p:ext uri="{BB962C8B-B14F-4D97-AF65-F5344CB8AC3E}">
        <p14:creationId xmlns:p14="http://schemas.microsoft.com/office/powerpoint/2010/main" val="120394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Background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Challenges for Micro Open Learning</a:t>
            </a:r>
            <a:br>
              <a:rPr lang="en-US" sz="4800" spc="100" dirty="0">
                <a:solidFill>
                  <a:srgbClr val="FF0600"/>
                </a:solidFill>
                <a:latin typeface="Montserrat"/>
                <a:cs typeface="Montserrat"/>
              </a:rPr>
            </a:b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59" y="1160344"/>
            <a:ext cx="5578247" cy="31145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In the current situation, learning resources are generally divided and wrapped up by education providers or courses lecturers.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b="1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Personalized curriculum sequencing </a:t>
            </a: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is an important research issue.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endParaRPr lang="en-US" sz="2000" dirty="0">
              <a:solidFill>
                <a:srgbClr val="0C2340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</a:pPr>
            <a:r>
              <a:rPr lang="en-US" sz="200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Cold Start Problem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5" y="1160344"/>
            <a:ext cx="1621402" cy="254182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7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Intelligent Transport Systems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199" y="1131135"/>
            <a:ext cx="7279974" cy="2751307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Seamless multimodal journeys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A single user interface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 accessibility of dynamic transportation services for everyone</a:t>
            </a:r>
          </a:p>
          <a:p>
            <a:pPr marL="0" indent="0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670930" cy="880571"/>
          </a:xfrm>
        </p:spPr>
        <p:txBody>
          <a:bodyPr>
            <a:normAutofit fontScale="90000"/>
          </a:bodyPr>
          <a:lstStyle/>
          <a:p>
            <a:r>
              <a:rPr lang="en-AU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Predict Traffic Status for Mobility as a Service</a:t>
            </a:r>
            <a:endParaRPr lang="en-AU" sz="3000" dirty="0"/>
          </a:p>
        </p:txBody>
      </p:sp>
      <p:pic>
        <p:nvPicPr>
          <p:cNvPr id="4" name="Content Placeholder 4" descr="A large crowd of people&#10;&#10;Description generated with very high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3" y="1259508"/>
            <a:ext cx="5715879" cy="2624483"/>
          </a:xfrm>
        </p:spPr>
      </p:pic>
      <p:sp>
        <p:nvSpPr>
          <p:cNvPr id="7" name="矩形 6"/>
          <p:cNvSpPr/>
          <p:nvPr/>
        </p:nvSpPr>
        <p:spPr>
          <a:xfrm>
            <a:off x="1252633" y="4089736"/>
            <a:ext cx="571588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Source: Herald Sun, July 13, 2017</a:t>
            </a:r>
          </a:p>
          <a:p>
            <a:r>
              <a:rPr lang="fr-FR" sz="14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Melbourne Metro trains </a:t>
            </a:r>
            <a:r>
              <a:rPr lang="fr-FR" sz="14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delay</a:t>
            </a:r>
            <a:r>
              <a:rPr lang="fr-FR" sz="14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due to </a:t>
            </a:r>
            <a:r>
              <a:rPr lang="en-AU" sz="14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infrastructure</a:t>
            </a:r>
            <a:r>
              <a:rPr lang="fr-FR" sz="14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fr-FR" sz="14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fault</a:t>
            </a:r>
            <a:endParaRPr lang="en-AU" sz="135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60954"/>
            <a:ext cx="7886700" cy="825758"/>
          </a:xfrm>
        </p:spPr>
        <p:txBody>
          <a:bodyPr>
            <a:normAutofit/>
          </a:bodyPr>
          <a:lstStyle/>
          <a:p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Missed the Train</a:t>
            </a:r>
            <a:endParaRPr lang="en-AU" sz="2700" dirty="0"/>
          </a:p>
        </p:txBody>
      </p:sp>
      <p:pic>
        <p:nvPicPr>
          <p:cNvPr id="4" name="Content Placeholder 4" descr="A person standing next to a train station&#10;&#10;Description generated with high confidenc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659" y="986712"/>
            <a:ext cx="5839985" cy="3422076"/>
          </a:xfrm>
        </p:spPr>
      </p:pic>
      <p:sp>
        <p:nvSpPr>
          <p:cNvPr id="6" name="矩形 5"/>
          <p:cNvSpPr/>
          <p:nvPr/>
        </p:nvSpPr>
        <p:spPr>
          <a:xfrm>
            <a:off x="1656472" y="4483652"/>
            <a:ext cx="30652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5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Source: https://outside-jane.blogspot.com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Mobility as a Service </a:t>
            </a:r>
            <a:endParaRPr lang="en-AU" sz="2700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44" y="943341"/>
            <a:ext cx="5364812" cy="3021271"/>
          </a:xfrm>
        </p:spPr>
      </p:pic>
      <p:sp>
        <p:nvSpPr>
          <p:cNvPr id="3" name="矩形 2"/>
          <p:cNvSpPr/>
          <p:nvPr/>
        </p:nvSpPr>
        <p:spPr>
          <a:xfrm>
            <a:off x="734970" y="4158615"/>
            <a:ext cx="7353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100" dirty="0">
                <a:solidFill>
                  <a:srgbClr val="0C2340"/>
                </a:solidFill>
                <a:latin typeface="+mj-lt"/>
                <a:cs typeface="Times New Roman" panose="02020503050405090304"/>
              </a:rPr>
              <a:t>Detailed </a:t>
            </a:r>
            <a:r>
              <a:rPr lang="en-AU" altLang="zh-CN" sz="1100" dirty="0">
                <a:solidFill>
                  <a:srgbClr val="0C2340"/>
                </a:solidFill>
                <a:latin typeface="+mj-lt"/>
                <a:cs typeface="Times New Roman" panose="02020503050405090304"/>
              </a:rPr>
              <a:t>explanation </a:t>
            </a:r>
            <a:r>
              <a:rPr lang="en-US" altLang="zh-CN" sz="1100" dirty="0">
                <a:solidFill>
                  <a:srgbClr val="0C2340"/>
                </a:solidFill>
                <a:latin typeface="+mj-lt"/>
                <a:cs typeface="Times New Roman" panose="02020503050405090304"/>
              </a:rPr>
              <a:t>can be referred to: </a:t>
            </a:r>
            <a:r>
              <a:rPr lang="en-AU" sz="1100" dirty="0">
                <a:latin typeface="+mj-lt"/>
              </a:rPr>
              <a:t>J. Wu, L. Zhou, C. Cai, J. Shen, S. K. Lau and J. Yong, "Data Fusion for </a:t>
            </a:r>
            <a:r>
              <a:rPr lang="en-AU" sz="1100" dirty="0" err="1">
                <a:latin typeface="+mj-lt"/>
              </a:rPr>
              <a:t>MaaS</a:t>
            </a:r>
            <a:r>
              <a:rPr lang="en-AU" sz="1100" dirty="0">
                <a:latin typeface="+mj-lt"/>
              </a:rPr>
              <a:t>: Opportunities and Challenges," </a:t>
            </a:r>
            <a:r>
              <a:rPr lang="en-AU" sz="1100" i="1" dirty="0">
                <a:latin typeface="+mj-lt"/>
              </a:rPr>
              <a:t>2018 International Conference on Computer Supported Cooperative Work in Design (CSCWD)</a:t>
            </a:r>
            <a:r>
              <a:rPr lang="en-AU" sz="1100" dirty="0">
                <a:latin typeface="+mj-lt"/>
              </a:rPr>
              <a:t>, </a:t>
            </a:r>
            <a:endParaRPr lang="en-A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08246"/>
            <a:ext cx="1254760" cy="1454514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 Big Picture</a:t>
            </a:r>
            <a:endParaRPr lang="en-AU" dirty="0"/>
          </a:p>
        </p:txBody>
      </p:sp>
      <p:sp>
        <p:nvSpPr>
          <p:cNvPr id="3" name="矩形 2"/>
          <p:cNvSpPr/>
          <p:nvPr/>
        </p:nvSpPr>
        <p:spPr>
          <a:xfrm>
            <a:off x="386315" y="4557313"/>
            <a:ext cx="7350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Towards a General Prediction System for the Primary Delay in Urban Railways</a:t>
            </a:r>
            <a:r>
              <a:rPr lang="en-AU" sz="1200" dirty="0">
                <a:latin typeface="+mj-lt"/>
              </a:rPr>
              <a:t> </a:t>
            </a:r>
            <a:r>
              <a:rPr lang="en-GB" sz="1200" dirty="0">
                <a:latin typeface="+mj-lt"/>
              </a:rPr>
              <a:t>(accepted by IEEE ITSC)</a:t>
            </a:r>
            <a:endParaRPr lang="en-AU" sz="1200" dirty="0">
              <a:latin typeface="+mj-lt"/>
            </a:endParaRPr>
          </a:p>
        </p:txBody>
      </p:sp>
      <p:pic>
        <p:nvPicPr>
          <p:cNvPr id="8" name="内容占位符 7" descr="图片包含 屏幕截图&#10;&#10;已生成极高可信度的说明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481" y="308246"/>
            <a:ext cx="5460054" cy="4142741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Data Availability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General Transit Feed Specification (GTFS) was developed in 2005 by Google and </a:t>
            </a:r>
            <a:r>
              <a:rPr lang="en-AU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TriMet</a:t>
            </a: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 for transit agencies to publish detailed transit schedules in an open data format. </a:t>
            </a:r>
          </a:p>
          <a:p>
            <a:pPr algn="just"/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GTFS and GTFS real-time specification enable transit agencies and operators to exchange both static and real-time public transit information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7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GTFS-Realtime Raw Data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9" y="1049835"/>
            <a:ext cx="4328346" cy="3263504"/>
          </a:xfrm>
        </p:spPr>
      </p:pic>
      <p:sp>
        <p:nvSpPr>
          <p:cNvPr id="4" name="内容占位符 2"/>
          <p:cNvSpPr txBox="1"/>
          <p:nvPr/>
        </p:nvSpPr>
        <p:spPr>
          <a:xfrm>
            <a:off x="5258894" y="1271138"/>
            <a:ext cx="3720814" cy="2751307"/>
          </a:xfrm>
          <a:prstGeom prst="rect">
            <a:avLst/>
          </a:prstGeom>
        </p:spPr>
        <p:txBody>
          <a:bodyPr vert="horz" lIns="0" tIns="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1600" kern="1200">
                <a:solidFill>
                  <a:srgbClr val="0C23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90204"/>
              <a:buChar char="–"/>
              <a:defRPr sz="1600" kern="1200">
                <a:solidFill>
                  <a:srgbClr val="0C23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1600" kern="1200">
                <a:solidFill>
                  <a:srgbClr val="0C23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–"/>
              <a:defRPr sz="1600" kern="1200">
                <a:solidFill>
                  <a:srgbClr val="0C23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»"/>
              <a:defRPr sz="1600" kern="1200">
                <a:solidFill>
                  <a:srgbClr val="0C23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9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90204"/>
              <a:buNone/>
            </a:pPr>
            <a:r>
              <a:rPr 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The raw data with the frequency range of 10 to 30 sec from real-time GTFS </a:t>
            </a:r>
          </a:p>
          <a:p>
            <a:pPr marL="0" indent="0" algn="just">
              <a:buFont typeface="Arial" panose="020B0604020202090204"/>
              <a:buNone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Font typeface="Arial" panose="020B0604020202090204"/>
              <a:buNone/>
            </a:pPr>
            <a:r>
              <a:rPr 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For example, collecting GTFS trip updates of Sydney Trains with a 10-sec frequency can generate a dataset between 2 and 4 GB</a:t>
            </a:r>
          </a:p>
          <a:p>
            <a:pPr marL="0" indent="0" algn="just">
              <a:buFont typeface="Arial" panose="020B0604020202090204"/>
              <a:buNone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Font typeface="Arial" panose="020B0604020202090204"/>
              <a:buNone/>
            </a:pPr>
            <a:r>
              <a:rPr 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Can be preprocessed into a data set between approximately 3 and 6 MB dataset.</a:t>
            </a:r>
          </a:p>
          <a:p>
            <a:pPr marL="0" indent="0" algn="just">
              <a:buFont typeface="Arial" panose="020B0604020202090204"/>
              <a:buNone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Font typeface="Arial" panose="020B0604020202090204"/>
              <a:buNone/>
            </a:pPr>
            <a:r>
              <a:rPr 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Used for train delay prediction, </a:t>
            </a:r>
          </a:p>
          <a:p>
            <a:pPr marL="0" indent="0" algn="just">
              <a:buFont typeface="Arial" panose="020B0604020202090204"/>
              <a:buNone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Font typeface="Arial" panose="020B0604020202090204"/>
              <a:buNone/>
            </a:pPr>
            <a:endParaRPr 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Font typeface="Arial" panose="020B0604020202090204"/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Customising GTFS Dataset for Sequence Learning</a:t>
            </a: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9" y="1067529"/>
            <a:ext cx="7834223" cy="3565194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Sum of Train Delay</a:t>
            </a:r>
            <a:endParaRPr lang="en-AU" sz="27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628650" y="136921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Daily Average Delay (sec)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674086" y="1079564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3356668" y="4479513"/>
            <a:ext cx="2282997" cy="289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lnSpc>
                <a:spcPct val="95000"/>
              </a:lnSpc>
            </a:pPr>
            <a:r>
              <a:rPr lang="en-AU" sz="1350" spc="-4" dirty="0">
                <a:latin typeface="Times New Roman" panose="02020503050405090304" pitchFamily="18" charset="0"/>
                <a:ea typeface="SimSun" pitchFamily="2" charset="-122"/>
              </a:rPr>
              <a:t>Daily average delay (sec)</a:t>
            </a:r>
            <a:endParaRPr lang="en-AU" spc="-4" dirty="0">
              <a:latin typeface="Times New Roman" panose="02020503050405090304" pitchFamily="18" charset="0"/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96537" y="184263"/>
            <a:ext cx="8229600" cy="70545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  <a:t>System Framework</a:t>
            </a:r>
            <a:br>
              <a:rPr lang="en-US" sz="4000" spc="-150" dirty="0">
                <a:solidFill>
                  <a:srgbClr val="0C2340"/>
                </a:solidFill>
                <a:latin typeface="Times New Roman" panose="02020503050405090304"/>
                <a:cs typeface="Times New Roman" panose="02020503050405090304"/>
              </a:rPr>
            </a:br>
            <a:r>
              <a:rPr lang="en-US" sz="2000" spc="100" dirty="0">
                <a:solidFill>
                  <a:srgbClr val="FF0600"/>
                </a:solidFill>
                <a:latin typeface="Montserrat"/>
                <a:cs typeface="Montserrat"/>
              </a:rPr>
              <a:t>Micro Learning as a Service</a:t>
            </a:r>
            <a:endParaRPr lang="en-US" sz="4500" spc="100" dirty="0">
              <a:solidFill>
                <a:schemeClr val="bg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2760" y="1028700"/>
            <a:ext cx="7700640" cy="340083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9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C2340"/>
                </a:solidFill>
                <a:highlight>
                  <a:srgbClr val="FFFF00"/>
                </a:highlight>
                <a:latin typeface="Times New Roman" panose="02020503050405090304"/>
                <a:cs typeface="Times New Roman" panose="02020503050405090304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8" y="1028700"/>
            <a:ext cx="8544359" cy="340083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447" y="308246"/>
            <a:ext cx="8548576" cy="90386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Plotting the Data into OpenStreetMap after Predictions</a:t>
            </a:r>
          </a:p>
        </p:txBody>
      </p:sp>
      <p:pic>
        <p:nvPicPr>
          <p:cNvPr id="8" name="内容占位符 7" descr="图片包含 文字, 地图&#10;&#10;已生成极高可信度的说明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" y="883921"/>
            <a:ext cx="7015480" cy="3529716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209" y="308246"/>
            <a:ext cx="8825023" cy="1073987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Plotting the Data into OpenStreetMap after Predictions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788" y="1032528"/>
            <a:ext cx="5709531" cy="360019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696" y="404498"/>
            <a:ext cx="7279974" cy="635095"/>
          </a:xfrm>
        </p:spPr>
        <p:txBody>
          <a:bodyPr/>
          <a:lstStyle/>
          <a:p>
            <a:r>
              <a:rPr lang="en-US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Why LSTM?</a:t>
            </a:r>
            <a:endParaRPr lang="en-AU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948" y="1494269"/>
            <a:ext cx="7279974" cy="27513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Long Short-Term Memory (LSTM) is able to solve many time series tasks unsolvable by feedforward networks using fixed size time windows</a:t>
            </a: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It has the ability to capture local information of each segment and the long term correlation in a sequence, and obviate the need for a pre-specified time window and are able to model complex multivariate sequences accurately</a:t>
            </a: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r>
              <a:rPr lang="en-AU" dirty="0" err="1">
                <a:latin typeface="+mj-lt"/>
                <a:cs typeface="Times New Roman" panose="02020503050405090304" pitchFamily="18" charset="0"/>
              </a:rPr>
              <a:t>ConvLSTM</a:t>
            </a:r>
            <a:r>
              <a:rPr lang="en-AU" dirty="0">
                <a:latin typeface="+mj-lt"/>
                <a:cs typeface="Times New Roman" panose="02020503050405090304" pitchFamily="18" charset="0"/>
              </a:rPr>
              <a:t> does not have negative number predictions by using linear activation function at each of </a:t>
            </a:r>
            <a:r>
              <a:rPr lang="en-AU" dirty="0" err="1">
                <a:latin typeface="+mj-lt"/>
                <a:cs typeface="Times New Roman" panose="02020503050405090304" pitchFamily="18" charset="0"/>
              </a:rPr>
              <a:t>ConvLSTM</a:t>
            </a:r>
            <a:r>
              <a:rPr lang="en-AU" dirty="0">
                <a:latin typeface="+mj-lt"/>
                <a:cs typeface="Times New Roman" panose="02020503050405090304" pitchFamily="18" charset="0"/>
              </a:rPr>
              <a:t> layers and Rectified Linear Unit (</a:t>
            </a:r>
            <a:r>
              <a:rPr lang="en-AU" dirty="0" err="1">
                <a:latin typeface="+mj-lt"/>
                <a:cs typeface="Times New Roman" panose="02020503050405090304" pitchFamily="18" charset="0"/>
              </a:rPr>
              <a:t>ReLU</a:t>
            </a:r>
            <a:r>
              <a:rPr lang="en-AU" dirty="0">
                <a:latin typeface="+mj-lt"/>
                <a:cs typeface="Times New Roman" panose="02020503050405090304" pitchFamily="18" charset="0"/>
              </a:rPr>
              <a:t>) activation function at the fully connected (FC) layer,</a:t>
            </a:r>
            <a:r>
              <a:rPr lang="zh-CN" altLang="en-US" dirty="0">
                <a:latin typeface="+mj-lt"/>
                <a:cs typeface="Times New Roman" panose="02020503050405090304" pitchFamily="18" charset="0"/>
              </a:rPr>
              <a:t> </a:t>
            </a:r>
            <a:r>
              <a:rPr lang="en-AU" altLang="zh-CN" dirty="0">
                <a:latin typeface="+mj-lt"/>
                <a:cs typeface="Times New Roman" panose="02020503050405090304" pitchFamily="18" charset="0"/>
              </a:rPr>
              <a:t>i</a:t>
            </a:r>
            <a:r>
              <a:rPr lang="en-AU" dirty="0">
                <a:latin typeface="+mj-lt"/>
                <a:cs typeface="Times New Roman" panose="02020503050405090304" pitchFamily="18" charset="0"/>
              </a:rPr>
              <a:t>t is a vital for delay forecast models to predict positive times .</a:t>
            </a: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endParaRPr lang="en-A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Convolutional LSTM </a:t>
            </a:r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Spatiotemporal Correlations for Sequence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336765"/>
                <a:ext cx="7588103" cy="3498489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165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𝑥𝑖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h𝑖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𝑐𝑖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AU" sz="165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AU" sz="165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6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AU" sz="16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165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AU" sz="16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𝑥𝑓</m:t>
                            </m:r>
                          </m:sub>
                        </m:s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h𝑓</m:t>
                            </m:r>
                          </m:sub>
                        </m:sSub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𝑐𝑓</m:t>
                            </m:r>
                          </m:sub>
                        </m:s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AU" sz="165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AU" sz="165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AU" sz="165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AU" sz="1650" i="1"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begChr m:val="（"/>
                          <m:endChr m:val="）"/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𝑋𝐶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h𝑐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165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165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𝑥𝑜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h𝑜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AU" sz="16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650" i="1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AU" sz="1650" i="1"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begChr m:val="（"/>
                          <m:endChr m:val="）"/>
                          <m:ctrlPr>
                            <a:rPr lang="en-AU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AU" sz="16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endParaRPr lang="en-AU" sz="16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70000"/>
                  </a:lnSpc>
                  <a:buNone/>
                </a:pPr>
                <a:r>
                  <a:rPr 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According to S</a:t>
                </a:r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et al.’s NIPS 2015 work, the </a:t>
                </a:r>
                <a:r>
                  <a:rPr lang="en-A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ConvLSTM</a:t>
                </a:r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includes memory cell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input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forget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output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the output hidden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1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AU" sz="1500" i="1">
                        <a:latin typeface="Cambria Math" panose="02040503050406030204" pitchFamily="18" charset="0"/>
                      </a:rPr>
                      <m:t>∘</m:t>
                    </m:r>
                  </m:oMath>
                </a14:m>
                <a:r>
                  <a:rPr lang="en-A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indicates the Hadamard product</a:t>
                </a:r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output  is determined by  the input-to-state filters(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𝑥𝑖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𝑥𝑓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𝑋𝐶</m:t>
                        </m:r>
                      </m:sub>
                    </m:sSub>
                  </m:oMath>
                </a14:m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𝑥𝑜</m:t>
                        </m:r>
                      </m:sub>
                    </m:sSub>
                  </m:oMath>
                </a14:m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 state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to-state filters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h𝑖</m:t>
                        </m:r>
                      </m:sub>
                    </m:sSub>
                  </m:oMath>
                </a14:m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h𝑓</m:t>
                        </m:r>
                      </m:sub>
                    </m:sSub>
                  </m:oMath>
                </a14:m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h𝑐</m:t>
                        </m:r>
                      </m:sub>
                    </m:sSub>
                  </m:oMath>
                </a14:m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h𝑜</m:t>
                        </m:r>
                      </m:sub>
                    </m:sSub>
                  </m:oMath>
                </a14:m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The input X </a:t>
                </a:r>
                <a:r>
                  <a:rPr lang="en-AU" dirty="0">
                    <a:latin typeface="+mj-lt"/>
                  </a:rPr>
                  <a:t>at the time step t </a:t>
                </a:r>
                <a:r>
                  <a:rPr lang="en-AU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historical arrival or departure delay time. The final output is the predicted arrival or departure delay time.</a:t>
                </a:r>
                <a:br>
                  <a:rPr lang="en-AU" dirty="0"/>
                </a:br>
                <a:endParaRPr lang="en-AU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336765"/>
                <a:ext cx="7588103" cy="3498489"/>
              </a:xfrm>
              <a:blipFill rotWithShape="1">
                <a:blip r:embed="rId2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  <a:endParaRPr lang="en-AU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Better Prediction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8646" y="1111171"/>
            <a:ext cx="7886700" cy="2705827"/>
          </a:xfrm>
        </p:spPr>
        <p:txBody>
          <a:bodyPr>
            <a:normAutofit/>
          </a:bodyPr>
          <a:lstStyle/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Repeated evaluation on the mean and standard deviation of model performance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To combine with AI/ES system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An Expert System includes Knowledge base, Inference Engine and User Interface.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AU" dirty="0">
                <a:latin typeface="Times New Roman" panose="02020503050405090304" pitchFamily="18" charset="0"/>
                <a:cs typeface="Times New Roman" panose="02020503050405090304" pitchFamily="18" charset="0"/>
              </a:rPr>
              <a:t>An Inference Engine  mainly contains two modes: forward chaining and backward chaining algorithms </a:t>
            </a: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 algn="just">
              <a:buNone/>
            </a:pPr>
            <a:endParaRPr lang="en-AU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Critical Point Search Algorithm</a:t>
            </a:r>
            <a:endParaRPr lang="en-AU" sz="2700" b="1" dirty="0">
              <a:latin typeface="Times New Roman" panose="02020503050405090304" pitchFamily="18" charset="0"/>
              <a:ea typeface="SimSun" pitchFamily="2" charset="-122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265419" y="943341"/>
                <a:ext cx="3335970" cy="3804505"/>
              </a:xfrm>
              <a:ln>
                <a:solidFill>
                  <a:schemeClr val="tx1"/>
                </a:solidFill>
                <a:prstDash val="solid"/>
              </a:ln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endParaRPr lang="en-AU" dirty="0"/>
              </a:p>
              <a:p>
                <a:pPr marL="400050" lvl="1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sz="1700" b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Require</a:t>
                </a:r>
                <a:r>
                  <a:rPr lang="en-US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: Input all train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AU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AU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...</m:t>
                        </m:r>
                        <m:sSubSup>
                          <m:sSubSupPr>
                            <m:ctrlPr>
                              <a:rPr lang="en-AU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400050" lvl="1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AU" dirty="0"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800100" lvl="2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AU" dirty="0"/>
                  <a:t>for </a:t>
                </a:r>
                <a:r>
                  <a:rPr lang="en-US" dirty="0"/>
                  <a:t>each train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</m:oMath>
                </a14:m>
                <a:r>
                  <a:rPr lang="en-US" dirty="0"/>
                  <a:t>) do</a:t>
                </a:r>
              </a:p>
              <a:p>
                <a:pPr marL="1257300" lvl="3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</m:oMath>
                </a14:m>
                <a:endParaRPr lang="en-AU" dirty="0"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800100" lvl="2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/>
                  <a:t> &gt;= </a:t>
                </a:r>
                <a:r>
                  <a:rPr lang="en-AU" dirty="0"/>
                  <a:t>threshold value 1</a:t>
                </a:r>
                <a:r>
                  <a:rPr lang="en-US" dirty="0"/>
                  <a:t>:</a:t>
                </a:r>
              </a:p>
              <a:p>
                <a:pPr marL="1257300" lvl="3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AU" dirty="0"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800100" lvl="2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dirty="0"/>
                  <a:t> &gt;= threshold value 2:</a:t>
                </a:r>
                <a:endParaRPr lang="en-AU" dirty="0"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257300" lvl="3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</a:p>
              <a:p>
                <a:pPr marL="800100" lvl="2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 </a:t>
                </a:r>
                <a:r>
                  <a:rPr lang="en-US" dirty="0" err="1"/>
                  <a:t>elif</a:t>
                </a:r>
                <a:r>
                  <a:rPr lang="en-US" dirty="0"/>
                  <a:t>:</a:t>
                </a:r>
              </a:p>
              <a:p>
                <a:pPr marL="1257300" lvl="3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</a:p>
              <a:p>
                <a:pPr marL="800100" lvl="2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AU" dirty="0"/>
                  <a:t>else</a:t>
                </a:r>
              </a:p>
              <a:p>
                <a:pPr marL="1257300" lvl="3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</a:p>
              <a:p>
                <a:pPr marL="400050" lvl="1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a list of primary delay points,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a list of secondary delay points 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A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denotes a list of running on points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endParaRPr lang="en-AU" dirty="0"/>
              </a:p>
              <a:p>
                <a:pPr marL="0" indent="0" algn="just">
                  <a:buNone/>
                </a:pPr>
                <a:endParaRPr lang="en-A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/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65419" y="943341"/>
                <a:ext cx="3335970" cy="3804505"/>
              </a:xfr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57200" y="943341"/>
                <a:ext cx="4526280" cy="4351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A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Forward chaining would match critical point search rules into the knowledge base.</a:t>
                </a:r>
              </a:p>
              <a:p>
                <a:pPr algn="just"/>
                <a:endParaRPr lang="en-A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A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point search rules:</a:t>
                </a:r>
              </a:p>
              <a:p>
                <a:pPr algn="just"/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The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 between the actual arrival time and the scheduled arrival time: </a:t>
                </a:r>
                <a:endParaRPr lang="en-AU" sz="1200" b="1" i="1" dirty="0">
                  <a:effectLst>
                    <a:outerShdw sx="0" sy="0">
                      <a:srgbClr val="000000"/>
                    </a:outerShdw>
                  </a:effectLst>
                </a:endParaRPr>
              </a:p>
              <a:p>
                <a:pPr algn="just"/>
                <a:r>
                  <a:rPr lang="en-US" sz="1200" i="1" dirty="0"/>
                  <a:t>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AU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1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AU" sz="11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11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AU" sz="11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</m:oMath>
                </a14:m>
                <a:r>
                  <a:rPr lang="en-US" sz="1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The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1" i="1">
                        <a:effectLst>
                          <a:outerShdw sx="0" sy="0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between the actual arrival time and the actual departure time:  </a:t>
                </a:r>
                <a:endParaRPr lang="en-AU" sz="1200" b="1" i="1" dirty="0">
                  <a:effectLst>
                    <a:outerShdw sx="0" sy="0">
                      <a:srgbClr val="000000"/>
                    </a:outerShdw>
                  </a:effectLst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AU" sz="11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AU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11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AU" sz="11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AU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</m:oMath>
                </a14:m>
                <a:r>
                  <a:rPr lang="en-US" sz="1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The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 between the scheduled arrival time and the scheduled departure time:  </a:t>
                </a:r>
                <a:endParaRPr lang="en-AU" sz="1200" b="1" i="1" dirty="0">
                  <a:effectLst>
                    <a:outerShdw sx="0" sy="0">
                      <a:srgbClr val="000000"/>
                    </a:outerShdw>
                  </a:effectLst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11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1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AU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en-US" sz="11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AU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AU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en-AU" sz="1100" dirty="0"/>
              </a:p>
              <a:p>
                <a:pPr algn="just"/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Compute the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200" b="1" i="1">
                        <a:effectLst>
                          <a:outerShdw sx="0" sy="0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1" i="1">
                        <a:effectLst>
                          <a:outerShdw sx="0" sy="0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 smtClean="0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:</a:t>
                </a:r>
                <a:endParaRPr lang="en-AU" sz="1200" b="1" i="1" dirty="0">
                  <a:effectLst>
                    <a:outerShdw sx="0" sy="0">
                      <a:srgbClr val="000000"/>
                    </a:outerShdw>
                  </a:effectLst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1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A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A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A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 inference engine using forward chaining searches the critical point search rules until it finds one where the </a:t>
                </a:r>
                <a:r>
                  <a:rPr lang="en-A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 clause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b="1" i="1">
                            <a:effectLst>
                              <a:outerShdw sx="0" sy="0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b="1" dirty="0">
                    <a:effectLst>
                      <a:outerShdw sx="0" sy="0">
                        <a:srgbClr val="000000"/>
                      </a:outerShdw>
                    </a:effectLst>
                  </a:rPr>
                  <a:t> </a:t>
                </a:r>
                <a:r>
                  <a:rPr lang="en-A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 the first  threshold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AU" sz="1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A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 the second threshold value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2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(Identifying the primary points.)</a:t>
                </a:r>
              </a:p>
              <a:p>
                <a:endParaRPr lang="en-AU" dirty="0"/>
              </a:p>
              <a:p>
                <a:pPr algn="just"/>
                <a:endParaRPr lang="en-A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341"/>
                <a:ext cx="4526280" cy="4351640"/>
              </a:xfrm>
              <a:prstGeom prst="rect">
                <a:avLst/>
              </a:prstGeom>
              <a:blipFill>
                <a:blip r:embed="rId3"/>
                <a:stretch>
                  <a:fillRect t="-14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sx="0" sy="0">
                    <a:srgbClr val="000000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Critical Point Search Rules with FCA</a:t>
            </a:r>
            <a:endParaRPr lang="en-AU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25" y="887955"/>
            <a:ext cx="7596800" cy="3568480"/>
          </a:xfrm>
        </p:spPr>
      </p:pic>
      <p:sp>
        <p:nvSpPr>
          <p:cNvPr id="3" name="TextBox 2"/>
          <p:cNvSpPr txBox="1"/>
          <p:nvPr/>
        </p:nvSpPr>
        <p:spPr>
          <a:xfrm>
            <a:off x="6435575" y="3430094"/>
            <a:ext cx="2603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Red</a:t>
            </a:r>
            <a:r>
              <a:rPr lang="en-AU" dirty="0"/>
              <a:t>:  primary delay;</a:t>
            </a:r>
          </a:p>
          <a:p>
            <a:r>
              <a:rPr lang="en-AU" dirty="0">
                <a:solidFill>
                  <a:srgbClr val="7030A0"/>
                </a:solidFill>
              </a:rPr>
              <a:t>Purple</a:t>
            </a:r>
            <a:r>
              <a:rPr lang="en-AU" dirty="0"/>
              <a:t>: secondary delay;</a:t>
            </a:r>
          </a:p>
          <a:p>
            <a:r>
              <a:rPr lang="en-AU" dirty="0">
                <a:solidFill>
                  <a:srgbClr val="00B050"/>
                </a:solidFill>
              </a:rPr>
              <a:t>Green</a:t>
            </a:r>
            <a:r>
              <a:rPr lang="en-AU" dirty="0"/>
              <a:t>: on time.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sx="0" sy="0">
                    <a:srgbClr val="000000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Critical Point Search Rules with FCA</a:t>
            </a:r>
            <a:endParaRPr lang="en-AU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4835"/>
            <a:ext cx="7279974" cy="37798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400" dirty="0">
                <a:latin typeface="+mj-lt"/>
              </a:rPr>
              <a:t>A summary for the previous slide</a:t>
            </a:r>
          </a:p>
          <a:p>
            <a:r>
              <a:rPr lang="en-AU" sz="1200" dirty="0">
                <a:latin typeface="+mj-lt"/>
              </a:rPr>
              <a:t>Station primary delay : 62 (Extract the primary delay station with a delay greater than 60 seconds)</a:t>
            </a:r>
          </a:p>
          <a:p>
            <a:r>
              <a:rPr lang="en-AU" sz="1200" dirty="0">
                <a:latin typeface="+mj-lt"/>
              </a:rPr>
              <a:t>Station secondary delay : 72 (Drop the secondary delay station with a delay greater than 0 seconds)</a:t>
            </a:r>
          </a:p>
          <a:p>
            <a:r>
              <a:rPr lang="en-AU" sz="1200" dirty="0">
                <a:latin typeface="+mj-lt"/>
              </a:rPr>
              <a:t>Station running on time : 68 (Drop the on time running with no delay )</a:t>
            </a:r>
          </a:p>
          <a:p>
            <a:r>
              <a:rPr lang="en-AU" sz="1200" dirty="0">
                <a:latin typeface="+mj-lt"/>
              </a:rPr>
              <a:t>Primary delay Station</a:t>
            </a:r>
            <a:r>
              <a:rPr lang="zh-CN" altLang="en-US" sz="1200" dirty="0">
                <a:latin typeface="+mj-lt"/>
              </a:rPr>
              <a:t>：</a:t>
            </a:r>
            <a:endParaRPr lang="en-AU" sz="1200" dirty="0">
              <a:latin typeface="+mj-lt"/>
            </a:endParaRP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Central was found 14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Kingswood was found 2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Parramatta was found 2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Penrith was found 5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Redfern was found 10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Seven Hills was found 17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Strathfield was found 2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	The station  Werrington was found 10 time(s).</a:t>
            </a:r>
          </a:p>
          <a:p>
            <a:pPr marL="0" indent="0">
              <a:buNone/>
            </a:pPr>
            <a:r>
              <a:rPr lang="en-AU" sz="1200" dirty="0">
                <a:latin typeface="+mj-lt"/>
              </a:rPr>
              <a:t>The rules can remove the secondary delays in order to perform accurate data extraction for primary delay prediction experiments.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99C6-DFD2-4795-9A7D-D19A6803109F}" type="slidenum">
              <a:rPr lang="en-AU" smtClean="0"/>
              <a:t>97</a:t>
            </a:fld>
            <a:endParaRPr lang="en-AU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effectLst>
                  <a:outerShdw sx="0" sy="0">
                    <a:srgbClr val="000000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Critical Path Search </a:t>
            </a:r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Algorithm</a:t>
            </a:r>
            <a:endParaRPr lang="en-AU" sz="27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38772"/>
            <a:ext cx="7959090" cy="34313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sz="23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Idea of train operation record network (TORN), a directed acyclic graph:</a:t>
            </a:r>
            <a:br>
              <a:rPr lang="en-AU" sz="2300" dirty="0"/>
            </a:br>
            <a:r>
              <a:rPr lang="en-AU" sz="2300" dirty="0"/>
              <a:t>	</a:t>
            </a:r>
            <a:r>
              <a:rPr lang="en-AU" sz="23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after our model predicts the delay of the entire transportation network, the condition of formula:</a:t>
            </a:r>
          </a:p>
          <a:p>
            <a:pPr marL="0" indent="0">
              <a:buNone/>
            </a:pPr>
            <a:r>
              <a:rPr lang="en-AU" sz="23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		weight of the a critical predicted arc &lt;= ( predicted time of the end node of the arc – predicted time of the start node of the arc) + offset </a:t>
            </a: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endParaRPr lang="en-AU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indent="0">
              <a:buNone/>
            </a:pPr>
            <a:br>
              <a:rPr lang="en-AU" dirty="0"/>
            </a:br>
            <a:endParaRPr lang="en-AU" dirty="0"/>
          </a:p>
        </p:txBody>
      </p:sp>
      <p:pic>
        <p:nvPicPr>
          <p:cNvPr id="5" name="图片 4" descr="图片包含 物体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05" y="2426815"/>
            <a:ext cx="3630813" cy="1943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375177"/>
            <a:ext cx="728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A. Yamamura, M. </a:t>
            </a:r>
            <a:r>
              <a:rPr lang="en-US" sz="11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Koresawa</a:t>
            </a:r>
            <a:r>
              <a:rPr lang="en-US" sz="1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S. Adachi, and N. </a:t>
            </a:r>
            <a:r>
              <a:rPr lang="en-US" sz="11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Tomii</a:t>
            </a:r>
            <a:r>
              <a:rPr lang="en-US" sz="1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"Identification of causes of delays in urban railways," </a:t>
            </a:r>
            <a:r>
              <a:rPr lang="en-US" sz="11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Computers in Railways, </a:t>
            </a:r>
            <a:r>
              <a:rPr lang="en-US" sz="1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vol. 13, pp. 403-414, 2013.</a:t>
            </a:r>
            <a:endParaRPr lang="en-AU" sz="11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br>
              <a:rPr lang="en-AU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endParaRPr lang="en-AU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effectLst>
                  <a:outerShdw sx="0" sy="0">
                    <a:srgbClr val="000000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Critical Path Search </a:t>
            </a:r>
            <a:r>
              <a:rPr lang="en-AU" sz="27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Algorithm</a:t>
            </a:r>
            <a:endParaRPr lang="en-AU" sz="2700" dirty="0"/>
          </a:p>
        </p:txBody>
      </p:sp>
      <p:pic>
        <p:nvPicPr>
          <p:cNvPr id="5" name="内容占位符 4" descr="图片包含 围栏, 网球&#10;&#10;已生成极高可信度的说明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6" y="911218"/>
            <a:ext cx="7110995" cy="31406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UOW brand">
      <a:dk1>
        <a:sysClr val="windowText" lastClr="000000"/>
      </a:dk1>
      <a:lt1>
        <a:sysClr val="window" lastClr="FFFFFF"/>
      </a:lt1>
      <a:dk2>
        <a:srgbClr val="0C2340"/>
      </a:dk2>
      <a:lt2>
        <a:srgbClr val="D9D9D6"/>
      </a:lt2>
      <a:accent1>
        <a:srgbClr val="0033CC"/>
      </a:accent1>
      <a:accent2>
        <a:srgbClr val="E10600"/>
      </a:accent2>
      <a:accent3>
        <a:srgbClr val="0C2340"/>
      </a:accent3>
      <a:accent4>
        <a:srgbClr val="FFFFFF"/>
      </a:accent4>
      <a:accent5>
        <a:srgbClr val="000000"/>
      </a:accent5>
      <a:accent6>
        <a:srgbClr val="FFFFFF"/>
      </a:accent6>
      <a:hlink>
        <a:srgbClr val="245397"/>
      </a:hlink>
      <a:folHlink>
        <a:srgbClr val="4195D3"/>
      </a:folHlink>
    </a:clrScheme>
    <a:fontScheme name="2016 UOW Brand">
      <a:majorFont>
        <a:latin typeface="Times New Roman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4788</Words>
  <Application>Microsoft Office PowerPoint</Application>
  <PresentationFormat>On-screen Show (16:9)</PresentationFormat>
  <Paragraphs>854</Paragraphs>
  <Slides>102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15" baseType="lpstr">
      <vt:lpstr>微软雅黑</vt:lpstr>
      <vt:lpstr>Palatino</vt:lpstr>
      <vt:lpstr>Arial</vt:lpstr>
      <vt:lpstr>Calibri</vt:lpstr>
      <vt:lpstr>Cambria Math</vt:lpstr>
      <vt:lpstr>Courier New</vt:lpstr>
      <vt:lpstr>Helvetica</vt:lpstr>
      <vt:lpstr>Montserrat</vt:lpstr>
      <vt:lpstr>Times New Roman</vt:lpstr>
      <vt:lpstr>Wingdings</vt:lpstr>
      <vt:lpstr>Office Theme</vt:lpstr>
      <vt:lpstr>公式</vt:lpstr>
      <vt:lpstr>Equation.3</vt:lpstr>
      <vt:lpstr>Computational Intelligence applications in multi-disciplines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Proteomics</vt:lpstr>
      <vt:lpstr>PowerPoint Presentation</vt:lpstr>
      <vt:lpstr>Proteomics</vt:lpstr>
      <vt:lpstr>PowerPoint Presentation</vt:lpstr>
      <vt:lpstr>PowerPoint Presentation</vt:lpstr>
      <vt:lpstr>Proteomics</vt:lpstr>
      <vt:lpstr>PowerPoint Presentation</vt:lpstr>
      <vt:lpstr>PowerPoint Presentation</vt:lpstr>
      <vt:lpstr>Proteomics</vt:lpstr>
      <vt:lpstr>PowerPoint Presentation</vt:lpstr>
      <vt:lpstr>Proteomics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Intelligent Transport Systems</vt:lpstr>
      <vt:lpstr>Predict Traffic Status for Mobility as a Service</vt:lpstr>
      <vt:lpstr>Missed the Train</vt:lpstr>
      <vt:lpstr>Mobility as a Service </vt:lpstr>
      <vt:lpstr>The Big Picture</vt:lpstr>
      <vt:lpstr>Data Availability </vt:lpstr>
      <vt:lpstr>GTFS-Realtime Raw Data</vt:lpstr>
      <vt:lpstr>Customising GTFS Dataset for Sequence Learning</vt:lpstr>
      <vt:lpstr>Sum of Train Delay</vt:lpstr>
      <vt:lpstr>Daily Average Delay (sec)</vt:lpstr>
      <vt:lpstr>Plotting the Data into OpenStreetMap after Predictions</vt:lpstr>
      <vt:lpstr>Plotting the Data into OpenStreetMap after Predictions</vt:lpstr>
      <vt:lpstr>Why LSTM?</vt:lpstr>
      <vt:lpstr>Convolutional LSTM Spatiotemporal Correlations for Sequence Learning</vt:lpstr>
      <vt:lpstr>Better Prediction</vt:lpstr>
      <vt:lpstr>Critical Point Search Algorithm</vt:lpstr>
      <vt:lpstr>Critical Point Search Rules with FCA</vt:lpstr>
      <vt:lpstr>Critical Point Search Rules with FCA</vt:lpstr>
      <vt:lpstr>Critical Path Search Algorithm</vt:lpstr>
      <vt:lpstr>Critical Path Search Algorithm</vt:lpstr>
      <vt:lpstr>PowerPoint Presentation</vt:lpstr>
      <vt:lpstr>PowerPoint Presentation</vt:lpstr>
      <vt:lpstr>   Questions? </vt:lpstr>
    </vt:vector>
  </TitlesOfParts>
  <Company>UOW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UOW 2016 template</dc:title>
  <dc:creator>Trang Nguyen</dc:creator>
  <cp:lastModifiedBy>Jun Shen</cp:lastModifiedBy>
  <cp:revision>357</cp:revision>
  <cp:lastPrinted>2019-04-16T10:58:37Z</cp:lastPrinted>
  <dcterms:created xsi:type="dcterms:W3CDTF">2019-04-16T10:58:37Z</dcterms:created>
  <dcterms:modified xsi:type="dcterms:W3CDTF">2022-08-02T23:32:30Z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1033-1.0.0.1293</vt:lpwstr>
  </property>
</Properties>
</file>