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8"/>
  </p:notesMasterIdLst>
  <p:sldIdLst>
    <p:sldId id="256" r:id="rId2"/>
    <p:sldId id="259" r:id="rId3"/>
    <p:sldId id="257" r:id="rId4"/>
    <p:sldId id="258" r:id="rId5"/>
    <p:sldId id="261" r:id="rId6"/>
    <p:sldId id="353" r:id="rId7"/>
    <p:sldId id="513" r:id="rId8"/>
    <p:sldId id="449" r:id="rId9"/>
    <p:sldId id="500" r:id="rId10"/>
    <p:sldId id="263" r:id="rId11"/>
    <p:sldId id="515" r:id="rId12"/>
    <p:sldId id="264" r:id="rId13"/>
    <p:sldId id="260" r:id="rId14"/>
    <p:sldId id="265" r:id="rId15"/>
    <p:sldId id="266" r:id="rId16"/>
    <p:sldId id="273" r:id="rId17"/>
    <p:sldId id="274" r:id="rId18"/>
    <p:sldId id="267" r:id="rId19"/>
    <p:sldId id="269" r:id="rId20"/>
    <p:sldId id="270" r:id="rId21"/>
    <p:sldId id="271" r:id="rId22"/>
    <p:sldId id="516" r:id="rId23"/>
    <p:sldId id="275" r:id="rId24"/>
    <p:sldId id="276" r:id="rId25"/>
    <p:sldId id="277" r:id="rId26"/>
    <p:sldId id="278" r:id="rId27"/>
    <p:sldId id="279" r:id="rId28"/>
    <p:sldId id="280" r:id="rId29"/>
    <p:sldId id="514" r:id="rId30"/>
    <p:sldId id="517" r:id="rId31"/>
    <p:sldId id="288" r:id="rId32"/>
    <p:sldId id="289" r:id="rId33"/>
    <p:sldId id="518" r:id="rId34"/>
    <p:sldId id="291" r:id="rId35"/>
    <p:sldId id="292" r:id="rId36"/>
    <p:sldId id="51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E8743-475F-5946-A716-2EFC4FC10481}" v="2" dt="2022-04-03T13:05:05.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8" autoAdjust="0"/>
    <p:restoredTop sz="94660"/>
  </p:normalViewPr>
  <p:slideViewPr>
    <p:cSldViewPr snapToGrid="0">
      <p:cViewPr varScale="1">
        <p:scale>
          <a:sx n="124" d="100"/>
          <a:sy n="124" d="100"/>
        </p:scale>
        <p:origin x="200"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684EEE-9B5F-443E-8535-C7B010A6FED0}" type="doc">
      <dgm:prSet loTypeId="urn:microsoft.com/office/officeart/2005/8/layout/arrow2" loCatId="process" qsTypeId="urn:microsoft.com/office/officeart/2005/8/quickstyle/simple1" qsCatId="simple" csTypeId="urn:microsoft.com/office/officeart/2005/8/colors/accent1_2" csCatId="accent1" phldr="1"/>
      <dgm:spPr/>
    </dgm:pt>
    <dgm:pt modelId="{222BFAD5-379F-40F4-92D5-0C29ECE69B63}">
      <dgm:prSet phldrT="[Text]" custT="1"/>
      <dgm:spPr/>
      <dgm:t>
        <a:bodyPr/>
        <a:lstStyle/>
        <a:p>
          <a:pPr algn="l"/>
          <a:r>
            <a:rPr lang="en-US" sz="2400" dirty="0">
              <a:solidFill>
                <a:schemeClr val="tx2"/>
              </a:solidFill>
              <a:latin typeface="Calibri" panose="020F0502020204030204" pitchFamily="34" charset="0"/>
            </a:rPr>
            <a:t>Effective teaching</a:t>
          </a:r>
        </a:p>
      </dgm:t>
    </dgm:pt>
    <dgm:pt modelId="{B78D9FF8-B4A1-4EB6-9DF6-F09123806C5F}" type="parTrans" cxnId="{5C35D499-F1CC-4DA8-A191-82B964EA2E08}">
      <dgm:prSet/>
      <dgm:spPr/>
      <dgm:t>
        <a:bodyPr/>
        <a:lstStyle/>
        <a:p>
          <a:endParaRPr lang="en-US" sz="3200">
            <a:solidFill>
              <a:schemeClr val="tx2"/>
            </a:solidFill>
            <a:latin typeface="Calibri" panose="020F0502020204030204" pitchFamily="34" charset="0"/>
          </a:endParaRPr>
        </a:p>
      </dgm:t>
    </dgm:pt>
    <dgm:pt modelId="{EB774C15-171F-43F8-B930-32F789B23866}" type="sibTrans" cxnId="{5C35D499-F1CC-4DA8-A191-82B964EA2E08}">
      <dgm:prSet/>
      <dgm:spPr/>
      <dgm:t>
        <a:bodyPr/>
        <a:lstStyle/>
        <a:p>
          <a:endParaRPr lang="en-US" sz="3200">
            <a:solidFill>
              <a:schemeClr val="tx2"/>
            </a:solidFill>
            <a:latin typeface="Calibri" panose="020F0502020204030204" pitchFamily="34" charset="0"/>
          </a:endParaRPr>
        </a:p>
      </dgm:t>
    </dgm:pt>
    <dgm:pt modelId="{6726A0FF-78F4-43BE-8935-4414562EE9FF}">
      <dgm:prSet phldrT="[Text]" custT="1"/>
      <dgm:spPr/>
      <dgm:t>
        <a:bodyPr/>
        <a:lstStyle/>
        <a:p>
          <a:pPr algn="l"/>
          <a:r>
            <a:rPr lang="en-US" sz="2400" dirty="0">
              <a:solidFill>
                <a:schemeClr val="tx2"/>
              </a:solidFill>
              <a:latin typeface="Calibri" panose="020F0502020204030204" pitchFamily="34" charset="0"/>
            </a:rPr>
            <a:t>Scholarship </a:t>
          </a:r>
          <a:br>
            <a:rPr lang="en-US" sz="2400" dirty="0">
              <a:solidFill>
                <a:schemeClr val="tx2"/>
              </a:solidFill>
              <a:latin typeface="Calibri" panose="020F0502020204030204" pitchFamily="34" charset="0"/>
            </a:rPr>
          </a:br>
          <a:r>
            <a:rPr lang="en-US" sz="2400" dirty="0">
              <a:solidFill>
                <a:schemeClr val="tx2"/>
              </a:solidFill>
              <a:latin typeface="Calibri" panose="020F0502020204030204" pitchFamily="34" charset="0"/>
            </a:rPr>
            <a:t>of teaching and learning</a:t>
          </a:r>
          <a:endParaRPr lang="en-US" sz="1800" dirty="0">
            <a:solidFill>
              <a:schemeClr val="tx2"/>
            </a:solidFill>
            <a:latin typeface="Calibri" panose="020F0502020204030204" pitchFamily="34" charset="0"/>
          </a:endParaRPr>
        </a:p>
      </dgm:t>
    </dgm:pt>
    <dgm:pt modelId="{D4325649-BB51-42EE-97FB-A891AD45A424}" type="parTrans" cxnId="{5E438CD8-0CC6-4C3A-9BFD-5A4D0A1DCD5C}">
      <dgm:prSet/>
      <dgm:spPr/>
      <dgm:t>
        <a:bodyPr/>
        <a:lstStyle/>
        <a:p>
          <a:endParaRPr lang="en-US" sz="3200">
            <a:solidFill>
              <a:schemeClr val="tx2"/>
            </a:solidFill>
            <a:latin typeface="Calibri" panose="020F0502020204030204" pitchFamily="34" charset="0"/>
          </a:endParaRPr>
        </a:p>
      </dgm:t>
    </dgm:pt>
    <dgm:pt modelId="{B74425FE-572D-421E-82EA-6BD4F6E9E29B}" type="sibTrans" cxnId="{5E438CD8-0CC6-4C3A-9BFD-5A4D0A1DCD5C}">
      <dgm:prSet/>
      <dgm:spPr/>
      <dgm:t>
        <a:bodyPr/>
        <a:lstStyle/>
        <a:p>
          <a:endParaRPr lang="en-US" sz="3200">
            <a:solidFill>
              <a:schemeClr val="tx2"/>
            </a:solidFill>
            <a:latin typeface="Calibri" panose="020F0502020204030204" pitchFamily="34" charset="0"/>
          </a:endParaRPr>
        </a:p>
      </dgm:t>
    </dgm:pt>
    <dgm:pt modelId="{E8EE08EE-499B-4223-A613-2204B29D4E3C}">
      <dgm:prSet phldrT="[Text]" custT="1"/>
      <dgm:spPr/>
      <dgm:t>
        <a:bodyPr/>
        <a:lstStyle/>
        <a:p>
          <a:pPr algn="l"/>
          <a:r>
            <a:rPr lang="en-US" sz="2400" dirty="0">
              <a:solidFill>
                <a:schemeClr val="tx2"/>
              </a:solidFill>
              <a:latin typeface="Calibri" panose="020F0502020204030204" pitchFamily="34" charset="0"/>
            </a:rPr>
            <a:t>Scholarly teaching</a:t>
          </a:r>
        </a:p>
      </dgm:t>
    </dgm:pt>
    <dgm:pt modelId="{B39CF398-47FE-4C21-8907-D2BBAED88C34}" type="parTrans" cxnId="{16869214-19D7-4FF5-8B33-D36F18D43D2A}">
      <dgm:prSet/>
      <dgm:spPr/>
      <dgm:t>
        <a:bodyPr/>
        <a:lstStyle/>
        <a:p>
          <a:endParaRPr lang="en-US">
            <a:solidFill>
              <a:schemeClr val="tx2"/>
            </a:solidFill>
          </a:endParaRPr>
        </a:p>
      </dgm:t>
    </dgm:pt>
    <dgm:pt modelId="{A627ABA3-D977-42C5-B7A4-5A86C4C9339C}" type="sibTrans" cxnId="{16869214-19D7-4FF5-8B33-D36F18D43D2A}">
      <dgm:prSet/>
      <dgm:spPr/>
      <dgm:t>
        <a:bodyPr/>
        <a:lstStyle/>
        <a:p>
          <a:endParaRPr lang="en-US">
            <a:solidFill>
              <a:schemeClr val="tx2"/>
            </a:solidFill>
          </a:endParaRPr>
        </a:p>
      </dgm:t>
    </dgm:pt>
    <dgm:pt modelId="{34A3768C-E101-420B-B6E3-19F869B7CF90}">
      <dgm:prSet phldrT="[Text]" custT="1"/>
      <dgm:spPr/>
      <dgm:t>
        <a:bodyPr/>
        <a:lstStyle/>
        <a:p>
          <a:pPr algn="l"/>
          <a:r>
            <a:rPr lang="en-US" sz="2400" dirty="0">
              <a:solidFill>
                <a:schemeClr val="tx2"/>
              </a:solidFill>
              <a:latin typeface="Calibri" panose="020F0502020204030204" pitchFamily="34" charset="0"/>
            </a:rPr>
            <a:t>Engineering </a:t>
          </a:r>
          <a:br>
            <a:rPr lang="en-US" sz="2400" dirty="0">
              <a:solidFill>
                <a:schemeClr val="tx2"/>
              </a:solidFill>
              <a:latin typeface="Calibri" panose="020F0502020204030204" pitchFamily="34" charset="0"/>
            </a:rPr>
          </a:br>
          <a:r>
            <a:rPr lang="en-US" sz="2400" dirty="0">
              <a:solidFill>
                <a:schemeClr val="tx2"/>
              </a:solidFill>
              <a:latin typeface="Calibri" panose="020F0502020204030204" pitchFamily="34" charset="0"/>
            </a:rPr>
            <a:t>education research</a:t>
          </a:r>
          <a:endParaRPr lang="en-US" sz="1800" dirty="0">
            <a:solidFill>
              <a:schemeClr val="tx2"/>
            </a:solidFill>
            <a:latin typeface="Calibri" panose="020F0502020204030204" pitchFamily="34" charset="0"/>
          </a:endParaRPr>
        </a:p>
      </dgm:t>
    </dgm:pt>
    <dgm:pt modelId="{6A30AD13-303F-4E10-960C-5F51FB03A09F}" type="parTrans" cxnId="{4F23AC76-3F44-4278-8FE6-9282640C5A52}">
      <dgm:prSet/>
      <dgm:spPr/>
      <dgm:t>
        <a:bodyPr/>
        <a:lstStyle/>
        <a:p>
          <a:endParaRPr lang="en-US">
            <a:solidFill>
              <a:schemeClr val="tx2"/>
            </a:solidFill>
          </a:endParaRPr>
        </a:p>
      </dgm:t>
    </dgm:pt>
    <dgm:pt modelId="{DEFFE0B7-EF6A-476C-AFC2-A808C2A834CC}" type="sibTrans" cxnId="{4F23AC76-3F44-4278-8FE6-9282640C5A52}">
      <dgm:prSet/>
      <dgm:spPr/>
      <dgm:t>
        <a:bodyPr/>
        <a:lstStyle/>
        <a:p>
          <a:endParaRPr lang="en-US">
            <a:solidFill>
              <a:schemeClr val="tx2"/>
            </a:solidFill>
          </a:endParaRPr>
        </a:p>
      </dgm:t>
    </dgm:pt>
    <dgm:pt modelId="{074FE7DF-D112-4CF7-98A7-75EF31F86600}" type="pres">
      <dgm:prSet presAssocID="{D4684EEE-9B5F-443E-8535-C7B010A6FED0}" presName="arrowDiagram" presStyleCnt="0">
        <dgm:presLayoutVars>
          <dgm:chMax val="5"/>
          <dgm:dir/>
          <dgm:resizeHandles val="exact"/>
        </dgm:presLayoutVars>
      </dgm:prSet>
      <dgm:spPr/>
    </dgm:pt>
    <dgm:pt modelId="{1040838F-9935-4B50-A60D-067AB9D4D173}" type="pres">
      <dgm:prSet presAssocID="{D4684EEE-9B5F-443E-8535-C7B010A6FED0}" presName="arrow" presStyleLbl="bgShp" presStyleIdx="0" presStyleCnt="1" custLinFactNeighborY="1017"/>
      <dgm:spPr/>
    </dgm:pt>
    <dgm:pt modelId="{5CC36CD8-E2F1-4CD6-B0AA-061382CC5150}" type="pres">
      <dgm:prSet presAssocID="{D4684EEE-9B5F-443E-8535-C7B010A6FED0}" presName="arrowDiagram4" presStyleCnt="0"/>
      <dgm:spPr/>
    </dgm:pt>
    <dgm:pt modelId="{786F03FA-3C09-46DB-9E65-1099D8C2061B}" type="pres">
      <dgm:prSet presAssocID="{222BFAD5-379F-40F4-92D5-0C29ECE69B63}" presName="bullet4a" presStyleLbl="node1" presStyleIdx="0" presStyleCnt="4"/>
      <dgm:spPr/>
    </dgm:pt>
    <dgm:pt modelId="{2EBC32A2-EE7C-4659-862C-B3C4058A96A0}" type="pres">
      <dgm:prSet presAssocID="{222BFAD5-379F-40F4-92D5-0C29ECE69B63}" presName="textBox4a" presStyleLbl="revTx" presStyleIdx="0" presStyleCnt="4" custScaleY="70217" custLinFactNeighborX="-4928" custLinFactNeighborY="8608">
        <dgm:presLayoutVars>
          <dgm:bulletEnabled val="1"/>
        </dgm:presLayoutVars>
      </dgm:prSet>
      <dgm:spPr/>
    </dgm:pt>
    <dgm:pt modelId="{F006343E-A993-4AC4-8114-20E6227F642A}" type="pres">
      <dgm:prSet presAssocID="{E8EE08EE-499B-4223-A613-2204B29D4E3C}" presName="bullet4b" presStyleLbl="node1" presStyleIdx="1" presStyleCnt="4"/>
      <dgm:spPr/>
    </dgm:pt>
    <dgm:pt modelId="{FE4917F8-F2D0-42CF-A4B4-EA41C0FE383A}" type="pres">
      <dgm:prSet presAssocID="{E8EE08EE-499B-4223-A613-2204B29D4E3C}" presName="textBox4b" presStyleLbl="revTx" presStyleIdx="1" presStyleCnt="4" custScaleY="32195" custLinFactNeighborX="-8577" custLinFactNeighborY="-17670">
        <dgm:presLayoutVars>
          <dgm:bulletEnabled val="1"/>
        </dgm:presLayoutVars>
      </dgm:prSet>
      <dgm:spPr/>
    </dgm:pt>
    <dgm:pt modelId="{17BB0745-8C10-4BDB-9E59-9B48DC361551}" type="pres">
      <dgm:prSet presAssocID="{6726A0FF-78F4-43BE-8935-4414562EE9FF}" presName="bullet4c" presStyleLbl="node1" presStyleIdx="2" presStyleCnt="4" custLinFactNeighborX="11871"/>
      <dgm:spPr/>
    </dgm:pt>
    <dgm:pt modelId="{083F7966-3255-46FE-90E6-94C33BADC42B}" type="pres">
      <dgm:prSet presAssocID="{6726A0FF-78F4-43BE-8935-4414562EE9FF}" presName="textBox4c" presStyleLbl="revTx" presStyleIdx="2" presStyleCnt="4" custScaleX="118020" custScaleY="35707" custLinFactNeighborX="4407" custLinFactNeighborY="-16651">
        <dgm:presLayoutVars>
          <dgm:bulletEnabled val="1"/>
        </dgm:presLayoutVars>
      </dgm:prSet>
      <dgm:spPr/>
    </dgm:pt>
    <dgm:pt modelId="{6B073F87-BBA6-4CD6-9B35-8A43EBEE9C5C}" type="pres">
      <dgm:prSet presAssocID="{34A3768C-E101-420B-B6E3-19F869B7CF90}" presName="bullet4d" presStyleLbl="node1" presStyleIdx="3" presStyleCnt="4" custLinFactNeighborX="20678"/>
      <dgm:spPr/>
    </dgm:pt>
    <dgm:pt modelId="{FBF9577F-6524-43C1-909A-A3B5A0EE1386}" type="pres">
      <dgm:prSet presAssocID="{34A3768C-E101-420B-B6E3-19F869B7CF90}" presName="textBox4d" presStyleLbl="revTx" presStyleIdx="3" presStyleCnt="4" custScaleX="120704" custScaleY="34609" custLinFactNeighborX="4047" custLinFactNeighborY="-17028">
        <dgm:presLayoutVars>
          <dgm:bulletEnabled val="1"/>
        </dgm:presLayoutVars>
      </dgm:prSet>
      <dgm:spPr/>
    </dgm:pt>
  </dgm:ptLst>
  <dgm:cxnLst>
    <dgm:cxn modelId="{C6BAD30C-7F80-4F54-9872-FB4BBC34C398}" type="presOf" srcId="{6726A0FF-78F4-43BE-8935-4414562EE9FF}" destId="{083F7966-3255-46FE-90E6-94C33BADC42B}" srcOrd="0" destOrd="0" presId="urn:microsoft.com/office/officeart/2005/8/layout/arrow2"/>
    <dgm:cxn modelId="{4A93D010-4BA5-492A-9F4A-88AF8936404C}" type="presOf" srcId="{222BFAD5-379F-40F4-92D5-0C29ECE69B63}" destId="{2EBC32A2-EE7C-4659-862C-B3C4058A96A0}" srcOrd="0" destOrd="0" presId="urn:microsoft.com/office/officeart/2005/8/layout/arrow2"/>
    <dgm:cxn modelId="{16869214-19D7-4FF5-8B33-D36F18D43D2A}" srcId="{D4684EEE-9B5F-443E-8535-C7B010A6FED0}" destId="{E8EE08EE-499B-4223-A613-2204B29D4E3C}" srcOrd="1" destOrd="0" parTransId="{B39CF398-47FE-4C21-8907-D2BBAED88C34}" sibTransId="{A627ABA3-D977-42C5-B7A4-5A86C4C9339C}"/>
    <dgm:cxn modelId="{A9C50126-5D1A-48AA-A1FD-8E3006896316}" type="presOf" srcId="{D4684EEE-9B5F-443E-8535-C7B010A6FED0}" destId="{074FE7DF-D112-4CF7-98A7-75EF31F86600}" srcOrd="0" destOrd="0" presId="urn:microsoft.com/office/officeart/2005/8/layout/arrow2"/>
    <dgm:cxn modelId="{4F23AC76-3F44-4278-8FE6-9282640C5A52}" srcId="{D4684EEE-9B5F-443E-8535-C7B010A6FED0}" destId="{34A3768C-E101-420B-B6E3-19F869B7CF90}" srcOrd="3" destOrd="0" parTransId="{6A30AD13-303F-4E10-960C-5F51FB03A09F}" sibTransId="{DEFFE0B7-EF6A-476C-AFC2-A808C2A834CC}"/>
    <dgm:cxn modelId="{BD6F7A7D-EC90-4CFE-BCE6-71610961B60B}" type="presOf" srcId="{E8EE08EE-499B-4223-A613-2204B29D4E3C}" destId="{FE4917F8-F2D0-42CF-A4B4-EA41C0FE383A}" srcOrd="0" destOrd="0" presId="urn:microsoft.com/office/officeart/2005/8/layout/arrow2"/>
    <dgm:cxn modelId="{06F67E90-B740-4807-8448-39B4FB611407}" type="presOf" srcId="{34A3768C-E101-420B-B6E3-19F869B7CF90}" destId="{FBF9577F-6524-43C1-909A-A3B5A0EE1386}" srcOrd="0" destOrd="0" presId="urn:microsoft.com/office/officeart/2005/8/layout/arrow2"/>
    <dgm:cxn modelId="{5C35D499-F1CC-4DA8-A191-82B964EA2E08}" srcId="{D4684EEE-9B5F-443E-8535-C7B010A6FED0}" destId="{222BFAD5-379F-40F4-92D5-0C29ECE69B63}" srcOrd="0" destOrd="0" parTransId="{B78D9FF8-B4A1-4EB6-9DF6-F09123806C5F}" sibTransId="{EB774C15-171F-43F8-B930-32F789B23866}"/>
    <dgm:cxn modelId="{5E438CD8-0CC6-4C3A-9BFD-5A4D0A1DCD5C}" srcId="{D4684EEE-9B5F-443E-8535-C7B010A6FED0}" destId="{6726A0FF-78F4-43BE-8935-4414562EE9FF}" srcOrd="2" destOrd="0" parTransId="{D4325649-BB51-42EE-97FB-A891AD45A424}" sibTransId="{B74425FE-572D-421E-82EA-6BD4F6E9E29B}"/>
    <dgm:cxn modelId="{D53A1E26-E16A-4EF6-981F-F2612BBDAB78}" type="presParOf" srcId="{074FE7DF-D112-4CF7-98A7-75EF31F86600}" destId="{1040838F-9935-4B50-A60D-067AB9D4D173}" srcOrd="0" destOrd="0" presId="urn:microsoft.com/office/officeart/2005/8/layout/arrow2"/>
    <dgm:cxn modelId="{B9658933-9788-4B5C-BCA0-64DBE9F6DC47}" type="presParOf" srcId="{074FE7DF-D112-4CF7-98A7-75EF31F86600}" destId="{5CC36CD8-E2F1-4CD6-B0AA-061382CC5150}" srcOrd="1" destOrd="0" presId="urn:microsoft.com/office/officeart/2005/8/layout/arrow2"/>
    <dgm:cxn modelId="{AA407823-8F6A-4690-8359-69112946AF0B}" type="presParOf" srcId="{5CC36CD8-E2F1-4CD6-B0AA-061382CC5150}" destId="{786F03FA-3C09-46DB-9E65-1099D8C2061B}" srcOrd="0" destOrd="0" presId="urn:microsoft.com/office/officeart/2005/8/layout/arrow2"/>
    <dgm:cxn modelId="{FBA9271F-132E-49CB-9635-A0CF860E45C9}" type="presParOf" srcId="{5CC36CD8-E2F1-4CD6-B0AA-061382CC5150}" destId="{2EBC32A2-EE7C-4659-862C-B3C4058A96A0}" srcOrd="1" destOrd="0" presId="urn:microsoft.com/office/officeart/2005/8/layout/arrow2"/>
    <dgm:cxn modelId="{48447CF7-1902-493A-A8B5-6C5E8AC64A31}" type="presParOf" srcId="{5CC36CD8-E2F1-4CD6-B0AA-061382CC5150}" destId="{F006343E-A993-4AC4-8114-20E6227F642A}" srcOrd="2" destOrd="0" presId="urn:microsoft.com/office/officeart/2005/8/layout/arrow2"/>
    <dgm:cxn modelId="{CCEA1C5C-6929-494E-B64F-CF84E356CA63}" type="presParOf" srcId="{5CC36CD8-E2F1-4CD6-B0AA-061382CC5150}" destId="{FE4917F8-F2D0-42CF-A4B4-EA41C0FE383A}" srcOrd="3" destOrd="0" presId="urn:microsoft.com/office/officeart/2005/8/layout/arrow2"/>
    <dgm:cxn modelId="{554BF843-6BE2-4C0B-A8DA-E9A8CF430DEA}" type="presParOf" srcId="{5CC36CD8-E2F1-4CD6-B0AA-061382CC5150}" destId="{17BB0745-8C10-4BDB-9E59-9B48DC361551}" srcOrd="4" destOrd="0" presId="urn:microsoft.com/office/officeart/2005/8/layout/arrow2"/>
    <dgm:cxn modelId="{CFC4F963-14E3-44E3-9915-5E576945E414}" type="presParOf" srcId="{5CC36CD8-E2F1-4CD6-B0AA-061382CC5150}" destId="{083F7966-3255-46FE-90E6-94C33BADC42B}" srcOrd="5" destOrd="0" presId="urn:microsoft.com/office/officeart/2005/8/layout/arrow2"/>
    <dgm:cxn modelId="{04417F3A-C68F-4F04-A2F8-13278F4B1CC1}" type="presParOf" srcId="{5CC36CD8-E2F1-4CD6-B0AA-061382CC5150}" destId="{6B073F87-BBA6-4CD6-9B35-8A43EBEE9C5C}" srcOrd="6" destOrd="0" presId="urn:microsoft.com/office/officeart/2005/8/layout/arrow2"/>
    <dgm:cxn modelId="{B5BB675F-98F0-4696-9189-88C937A59123}" type="presParOf" srcId="{5CC36CD8-E2F1-4CD6-B0AA-061382CC5150}" destId="{FBF9577F-6524-43C1-909A-A3B5A0EE1386}"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902E12-D604-4F4A-AD69-9CEF0F82C24A}"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3C34E3CF-8658-4585-BFEB-3AB656CE99A5}">
      <dgm:prSet phldrT="[Text]"/>
      <dgm:spPr/>
      <dgm:t>
        <a:bodyPr/>
        <a:lstStyle/>
        <a:p>
          <a:r>
            <a:rPr lang="en-US" dirty="0"/>
            <a:t> </a:t>
          </a:r>
        </a:p>
      </dgm:t>
    </dgm:pt>
    <dgm:pt modelId="{96333857-B3C3-432F-AA49-5F68698444F0}" type="sibTrans" cxnId="{2D96E88A-DC1B-48B4-9984-FB62DE125654}">
      <dgm:prSet/>
      <dgm:spPr/>
      <dgm:t>
        <a:bodyPr/>
        <a:lstStyle/>
        <a:p>
          <a:endParaRPr lang="en-US"/>
        </a:p>
      </dgm:t>
    </dgm:pt>
    <dgm:pt modelId="{11798867-CEF6-4932-962C-F707C5644437}" type="parTrans" cxnId="{2D96E88A-DC1B-48B4-9984-FB62DE125654}">
      <dgm:prSet/>
      <dgm:spPr/>
      <dgm:t>
        <a:bodyPr/>
        <a:lstStyle/>
        <a:p>
          <a:endParaRPr lang="en-US"/>
        </a:p>
      </dgm:t>
    </dgm:pt>
    <dgm:pt modelId="{772D6AB8-9528-4A6F-913D-F6E123434F2F}" type="pres">
      <dgm:prSet presAssocID="{A3902E12-D604-4F4A-AD69-9CEF0F82C24A}" presName="Name0" presStyleCnt="0">
        <dgm:presLayoutVars>
          <dgm:chMax val="7"/>
          <dgm:chPref val="7"/>
          <dgm:dir/>
          <dgm:animLvl val="lvl"/>
        </dgm:presLayoutVars>
      </dgm:prSet>
      <dgm:spPr/>
    </dgm:pt>
    <dgm:pt modelId="{8DB2340D-7A79-46CF-8A7E-D081A7332567}" type="pres">
      <dgm:prSet presAssocID="{3C34E3CF-8658-4585-BFEB-3AB656CE99A5}" presName="Accent1" presStyleCnt="0"/>
      <dgm:spPr/>
    </dgm:pt>
    <dgm:pt modelId="{EACA85B4-037B-4572-B5B8-5737BC9435F4}" type="pres">
      <dgm:prSet presAssocID="{3C34E3CF-8658-4585-BFEB-3AB656CE99A5}" presName="Accent" presStyleLbl="node1" presStyleIdx="0" presStyleCnt="1" custAng="710098" custScaleX="148824" custScaleY="148791" custLinFactNeighborY="9672"/>
      <dgm:spPr>
        <a:solidFill>
          <a:schemeClr val="accent1">
            <a:lumMod val="40000"/>
            <a:lumOff val="60000"/>
          </a:schemeClr>
        </a:solidFill>
      </dgm:spPr>
    </dgm:pt>
    <dgm:pt modelId="{D59A8BFC-52C5-4D2B-A8D8-DA5E98E8F7F4}" type="pres">
      <dgm:prSet presAssocID="{3C34E3CF-8658-4585-BFEB-3AB656CE99A5}" presName="Parent1" presStyleLbl="revTx" presStyleIdx="0" presStyleCnt="1" custScaleX="145240" custScaleY="169951">
        <dgm:presLayoutVars>
          <dgm:chMax val="1"/>
          <dgm:chPref val="1"/>
          <dgm:bulletEnabled val="1"/>
        </dgm:presLayoutVars>
      </dgm:prSet>
      <dgm:spPr/>
    </dgm:pt>
  </dgm:ptLst>
  <dgm:cxnLst>
    <dgm:cxn modelId="{2D96E88A-DC1B-48B4-9984-FB62DE125654}" srcId="{A3902E12-D604-4F4A-AD69-9CEF0F82C24A}" destId="{3C34E3CF-8658-4585-BFEB-3AB656CE99A5}" srcOrd="0" destOrd="0" parTransId="{11798867-CEF6-4932-962C-F707C5644437}" sibTransId="{96333857-B3C3-432F-AA49-5F68698444F0}"/>
    <dgm:cxn modelId="{FF40E78B-9D0D-48BB-A223-A582C97D7B5C}" type="presOf" srcId="{3C34E3CF-8658-4585-BFEB-3AB656CE99A5}" destId="{D59A8BFC-52C5-4D2B-A8D8-DA5E98E8F7F4}" srcOrd="0" destOrd="0" presId="urn:microsoft.com/office/officeart/2009/layout/CircleArrowProcess"/>
    <dgm:cxn modelId="{76309DF9-28CB-478C-A07B-3D6B5A740CD0}" type="presOf" srcId="{A3902E12-D604-4F4A-AD69-9CEF0F82C24A}" destId="{772D6AB8-9528-4A6F-913D-F6E123434F2F}" srcOrd="0" destOrd="0" presId="urn:microsoft.com/office/officeart/2009/layout/CircleArrowProcess"/>
    <dgm:cxn modelId="{FFD00213-5BC3-408B-85F9-B4AEA031197A}" type="presParOf" srcId="{772D6AB8-9528-4A6F-913D-F6E123434F2F}" destId="{8DB2340D-7A79-46CF-8A7E-D081A7332567}" srcOrd="0" destOrd="0" presId="urn:microsoft.com/office/officeart/2009/layout/CircleArrowProcess"/>
    <dgm:cxn modelId="{3CC0665C-9CBD-45FD-A5F2-F066754FDC6A}" type="presParOf" srcId="{8DB2340D-7A79-46CF-8A7E-D081A7332567}" destId="{EACA85B4-037B-4572-B5B8-5737BC9435F4}" srcOrd="0" destOrd="0" presId="urn:microsoft.com/office/officeart/2009/layout/CircleArrowProcess"/>
    <dgm:cxn modelId="{57FA2B89-BA50-4474-BC55-133A3962D210}" type="presParOf" srcId="{772D6AB8-9528-4A6F-913D-F6E123434F2F}" destId="{D59A8BFC-52C5-4D2B-A8D8-DA5E98E8F7F4}" srcOrd="1"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0838F-9935-4B50-A60D-067AB9D4D173}">
      <dsp:nvSpPr>
        <dsp:cNvPr id="0" name=""/>
        <dsp:cNvSpPr/>
      </dsp:nvSpPr>
      <dsp:spPr>
        <a:xfrm>
          <a:off x="69186" y="0"/>
          <a:ext cx="7927016" cy="495438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6F03FA-3C09-46DB-9E65-1099D8C2061B}">
      <dsp:nvSpPr>
        <dsp:cNvPr id="0" name=""/>
        <dsp:cNvSpPr/>
      </dsp:nvSpPr>
      <dsp:spPr>
        <a:xfrm>
          <a:off x="849998" y="3684080"/>
          <a:ext cx="182321" cy="1823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BC32A2-EE7C-4659-862C-B3C4058A96A0}">
      <dsp:nvSpPr>
        <dsp:cNvPr id="0" name=""/>
        <dsp:cNvSpPr/>
      </dsp:nvSpPr>
      <dsp:spPr>
        <a:xfrm>
          <a:off x="874358" y="4052334"/>
          <a:ext cx="1355519" cy="827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08"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2"/>
              </a:solidFill>
              <a:latin typeface="Calibri" panose="020F0502020204030204" pitchFamily="34" charset="0"/>
            </a:rPr>
            <a:t>Effective teaching</a:t>
          </a:r>
        </a:p>
      </dsp:txBody>
      <dsp:txXfrm>
        <a:off x="874358" y="4052334"/>
        <a:ext cx="1355519" cy="827959"/>
      </dsp:txXfrm>
    </dsp:sp>
    <dsp:sp modelId="{F006343E-A993-4AC4-8114-20E6227F642A}">
      <dsp:nvSpPr>
        <dsp:cNvPr id="0" name=""/>
        <dsp:cNvSpPr/>
      </dsp:nvSpPr>
      <dsp:spPr>
        <a:xfrm>
          <a:off x="2138138" y="2531690"/>
          <a:ext cx="317080" cy="31708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4917F8-F2D0-42CF-A4B4-EA41C0FE383A}">
      <dsp:nvSpPr>
        <dsp:cNvPr id="0" name=""/>
        <dsp:cNvSpPr/>
      </dsp:nvSpPr>
      <dsp:spPr>
        <a:xfrm>
          <a:off x="2153899" y="3057759"/>
          <a:ext cx="1664673" cy="72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014"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2"/>
              </a:solidFill>
              <a:latin typeface="Calibri" panose="020F0502020204030204" pitchFamily="34" charset="0"/>
            </a:rPr>
            <a:t>Scholarly teaching</a:t>
          </a:r>
        </a:p>
      </dsp:txBody>
      <dsp:txXfrm>
        <a:off x="2153899" y="3057759"/>
        <a:ext cx="1664673" cy="728944"/>
      </dsp:txXfrm>
    </dsp:sp>
    <dsp:sp modelId="{17BB0745-8C10-4BDB-9E59-9B48DC361551}">
      <dsp:nvSpPr>
        <dsp:cNvPr id="0" name=""/>
        <dsp:cNvSpPr/>
      </dsp:nvSpPr>
      <dsp:spPr>
        <a:xfrm>
          <a:off x="3832867" y="1682509"/>
          <a:ext cx="420131" cy="42013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3F7966-3255-46FE-90E6-94C33BADC42B}">
      <dsp:nvSpPr>
        <dsp:cNvPr id="0" name=""/>
        <dsp:cNvSpPr/>
      </dsp:nvSpPr>
      <dsp:spPr>
        <a:xfrm>
          <a:off x="3916435" y="2367017"/>
          <a:ext cx="1964647" cy="109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19"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2"/>
              </a:solidFill>
              <a:latin typeface="Calibri" panose="020F0502020204030204" pitchFamily="34" charset="0"/>
            </a:rPr>
            <a:t>Scholarship </a:t>
          </a:r>
          <a:br>
            <a:rPr lang="en-US" sz="2400" kern="1200" dirty="0">
              <a:solidFill>
                <a:schemeClr val="tx2"/>
              </a:solidFill>
              <a:latin typeface="Calibri" panose="020F0502020204030204" pitchFamily="34" charset="0"/>
            </a:rPr>
          </a:br>
          <a:r>
            <a:rPr lang="en-US" sz="2400" kern="1200" dirty="0">
              <a:solidFill>
                <a:schemeClr val="tx2"/>
              </a:solidFill>
              <a:latin typeface="Calibri" panose="020F0502020204030204" pitchFamily="34" charset="0"/>
            </a:rPr>
            <a:t>of teaching and learning</a:t>
          </a:r>
          <a:endParaRPr lang="en-US" sz="1800" kern="1200" dirty="0">
            <a:solidFill>
              <a:schemeClr val="tx2"/>
            </a:solidFill>
            <a:latin typeface="Calibri" panose="020F0502020204030204" pitchFamily="34" charset="0"/>
          </a:endParaRPr>
        </a:p>
      </dsp:txBody>
      <dsp:txXfrm>
        <a:off x="3916435" y="2367017"/>
        <a:ext cx="1964647" cy="1093280"/>
      </dsp:txXfrm>
    </dsp:sp>
    <dsp:sp modelId="{6B073F87-BBA6-4CD6-9B35-8A43EBEE9C5C}">
      <dsp:nvSpPr>
        <dsp:cNvPr id="0" name=""/>
        <dsp:cNvSpPr/>
      </dsp:nvSpPr>
      <dsp:spPr>
        <a:xfrm>
          <a:off x="5690879" y="1120681"/>
          <a:ext cx="562818" cy="562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9577F-6524-43C1-909A-A3B5A0EE1386}">
      <dsp:nvSpPr>
        <dsp:cNvPr id="0" name=""/>
        <dsp:cNvSpPr/>
      </dsp:nvSpPr>
      <dsp:spPr>
        <a:xfrm>
          <a:off x="5750951" y="1958646"/>
          <a:ext cx="2009327" cy="1229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226"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2"/>
              </a:solidFill>
              <a:latin typeface="Calibri" panose="020F0502020204030204" pitchFamily="34" charset="0"/>
            </a:rPr>
            <a:t>Engineering </a:t>
          </a:r>
          <a:br>
            <a:rPr lang="en-US" sz="2400" kern="1200" dirty="0">
              <a:solidFill>
                <a:schemeClr val="tx2"/>
              </a:solidFill>
              <a:latin typeface="Calibri" panose="020F0502020204030204" pitchFamily="34" charset="0"/>
            </a:rPr>
          </a:br>
          <a:r>
            <a:rPr lang="en-US" sz="2400" kern="1200" dirty="0">
              <a:solidFill>
                <a:schemeClr val="tx2"/>
              </a:solidFill>
              <a:latin typeface="Calibri" panose="020F0502020204030204" pitchFamily="34" charset="0"/>
            </a:rPr>
            <a:t>education research</a:t>
          </a:r>
          <a:endParaRPr lang="en-US" sz="1800" kern="1200" dirty="0">
            <a:solidFill>
              <a:schemeClr val="tx2"/>
            </a:solidFill>
            <a:latin typeface="Calibri" panose="020F0502020204030204" pitchFamily="34" charset="0"/>
          </a:endParaRPr>
        </a:p>
      </dsp:txBody>
      <dsp:txXfrm>
        <a:off x="5750951" y="1958646"/>
        <a:ext cx="2009327" cy="1229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A85B4-037B-4572-B5B8-5737BC9435F4}">
      <dsp:nvSpPr>
        <dsp:cNvPr id="0" name=""/>
        <dsp:cNvSpPr/>
      </dsp:nvSpPr>
      <dsp:spPr>
        <a:xfrm rot="710098">
          <a:off x="184820" y="-376056"/>
          <a:ext cx="4911033" cy="4911037"/>
        </a:xfrm>
        <a:prstGeom prst="circularArrow">
          <a:avLst>
            <a:gd name="adj1" fmla="val 10980"/>
            <a:gd name="adj2" fmla="val 1142322"/>
            <a:gd name="adj3" fmla="val 9000000"/>
            <a:gd name="adj4" fmla="val 10800000"/>
            <a:gd name="adj5" fmla="val 12500"/>
          </a:avLst>
        </a:prstGeom>
        <a:solidFill>
          <a:schemeClr val="accent1">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9A8BFC-52C5-4D2B-A8D8-DA5E98E8F7F4}">
      <dsp:nvSpPr>
        <dsp:cNvPr id="0" name=""/>
        <dsp:cNvSpPr/>
      </dsp:nvSpPr>
      <dsp:spPr>
        <a:xfrm>
          <a:off x="1302605" y="982773"/>
          <a:ext cx="2674407" cy="156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2844800">
            <a:lnSpc>
              <a:spcPct val="90000"/>
            </a:lnSpc>
            <a:spcBef>
              <a:spcPct val="0"/>
            </a:spcBef>
            <a:spcAft>
              <a:spcPct val="35000"/>
            </a:spcAft>
            <a:buNone/>
          </a:pPr>
          <a:r>
            <a:rPr lang="en-US" sz="6400" kern="1200" dirty="0"/>
            <a:t> </a:t>
          </a:r>
        </a:p>
      </dsp:txBody>
      <dsp:txXfrm>
        <a:off x="1302605" y="982773"/>
        <a:ext cx="2674407" cy="156447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3ECA1-CA1C-A440-ADEF-DB23D74DA7DD}" type="datetimeFigureOut">
              <a:rPr lang="en-US" smtClean="0"/>
              <a:t>4/4/23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6556B-F933-BF4A-8059-3077EAA508AC}" type="slidenum">
              <a:rPr lang="en-US" smtClean="0"/>
              <a:t>‹#›</a:t>
            </a:fld>
            <a:endParaRPr lang="en-US"/>
          </a:p>
        </p:txBody>
      </p:sp>
    </p:spTree>
    <p:extLst>
      <p:ext uri="{BB962C8B-B14F-4D97-AF65-F5344CB8AC3E}">
        <p14:creationId xmlns:p14="http://schemas.microsoft.com/office/powerpoint/2010/main" val="396373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hadinur.com/paper/BoyerScholarshipReconsidered.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ric.ed.gov/?id=ED326149"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depts.washington.edu/gs630/Spring/Boyer.pdf" TargetMode="External"/><Relationship Id="rId4" Type="http://schemas.openxmlformats.org/officeDocument/2006/relationships/hyperlink" Target="http://www.carnegiefoundation.or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marL="0" marR="0" lvl="0" indent="0" algn="r" defTabSz="966262" rtl="0" eaLnBrk="1" fontAlgn="auto" latinLnBrk="0" hangingPunct="1">
              <a:lnSpc>
                <a:spcPct val="100000"/>
              </a:lnSpc>
              <a:spcBef>
                <a:spcPts val="0"/>
              </a:spcBef>
              <a:spcAft>
                <a:spcPts val="0"/>
              </a:spcAft>
              <a:buClrTx/>
              <a:buSzTx/>
              <a:buFontTx/>
              <a:buNone/>
              <a:tabLst/>
              <a:defRPr/>
            </a:pPr>
            <a:fld id="{CCF17B6C-BFE3-4251-A010-F32EC1E50B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6626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a:ln/>
        </p:spPr>
        <p:txBody>
          <a:bodyPr/>
          <a:lstStyle/>
          <a:p>
            <a:r>
              <a:rPr lang="en-US" baseline="0" dirty="0" err="1"/>
              <a:t>Streveler</a:t>
            </a:r>
            <a:r>
              <a:rPr lang="en-US" baseline="0" dirty="0"/>
              <a:t>, Borrego, Smith. 2007</a:t>
            </a:r>
          </a:p>
          <a:p>
            <a:r>
              <a:rPr lang="en-US" dirty="0"/>
              <a:t>Boyer, E. 1990. Scholarship Reconsidered: Priorities of the Professoriate. Princeton, NJ: The Carnegie Foundation for the Advancement of Teaching. PDF available at: </a:t>
            </a:r>
            <a:r>
              <a:rPr lang="en-US" dirty="0">
                <a:hlinkClick r:id="rId3"/>
              </a:rPr>
              <a:t>http://www.hadinur.com/paper/BoyerScholarshipReconsidered.pdf</a:t>
            </a:r>
            <a:endParaRPr lang="en-US" dirty="0"/>
          </a:p>
        </p:txBody>
      </p:sp>
    </p:spTree>
    <p:extLst>
      <p:ext uri="{BB962C8B-B14F-4D97-AF65-F5344CB8AC3E}">
        <p14:creationId xmlns:p14="http://schemas.microsoft.com/office/powerpoint/2010/main" val="2381697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Cambridge, B. L. (2001). Fostering the scholarship of teaching and learning: Communities of practice. In D. Lieberman, &amp; C. </a:t>
            </a:r>
            <a:r>
              <a:rPr lang="en-US" dirty="0" err="1"/>
              <a:t>Wehlburg</a:t>
            </a:r>
            <a:r>
              <a:rPr lang="en-US" dirty="0"/>
              <a:t> (Eds.), </a:t>
            </a:r>
            <a:r>
              <a:rPr lang="en-US" i="1" dirty="0"/>
              <a:t>To Improve the Academy</a:t>
            </a:r>
            <a:r>
              <a:rPr lang="en-US" dirty="0"/>
              <a:t> (pp. 3-16). Bolton, MA: Anker.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E4E70-8168-E24F-8195-5562CF4A7F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499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E4E70-8168-E24F-8195-5562CF4A7F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070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Mettetal</a:t>
            </a:r>
            <a:r>
              <a:rPr lang="en-US" dirty="0"/>
              <a:t>, 2001 plus other places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E4E70-8168-E24F-8195-5562CF4A7F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93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66888" eaLnBrk="0" hangingPunct="0">
              <a:defRPr>
                <a:solidFill>
                  <a:schemeClr val="tx1"/>
                </a:solidFill>
                <a:latin typeface="Arial" charset="0"/>
                <a:cs typeface="Arial" charset="0"/>
              </a:defRPr>
            </a:lvl1pPr>
            <a:lvl2pPr marL="772192" indent="-296996" defTabSz="966888" eaLnBrk="0" hangingPunct="0">
              <a:defRPr>
                <a:solidFill>
                  <a:schemeClr val="tx1"/>
                </a:solidFill>
                <a:latin typeface="Arial" charset="0"/>
                <a:cs typeface="Arial" charset="0"/>
              </a:defRPr>
            </a:lvl2pPr>
            <a:lvl3pPr marL="1187985" indent="-237596" defTabSz="966888" eaLnBrk="0" hangingPunct="0">
              <a:defRPr>
                <a:solidFill>
                  <a:schemeClr val="tx1"/>
                </a:solidFill>
                <a:latin typeface="Arial" charset="0"/>
                <a:cs typeface="Arial" charset="0"/>
              </a:defRPr>
            </a:lvl3pPr>
            <a:lvl4pPr marL="1663179" indent="-237596" defTabSz="966888" eaLnBrk="0" hangingPunct="0">
              <a:defRPr>
                <a:solidFill>
                  <a:schemeClr val="tx1"/>
                </a:solidFill>
                <a:latin typeface="Arial" charset="0"/>
                <a:cs typeface="Arial" charset="0"/>
              </a:defRPr>
            </a:lvl4pPr>
            <a:lvl5pPr marL="2138374" indent="-237596" defTabSz="966888" eaLnBrk="0" hangingPunct="0">
              <a:defRPr>
                <a:solidFill>
                  <a:schemeClr val="tx1"/>
                </a:solidFill>
                <a:latin typeface="Arial" charset="0"/>
                <a:cs typeface="Arial" charset="0"/>
              </a:defRPr>
            </a:lvl5pPr>
            <a:lvl6pPr marL="2613569" indent="-237596" defTabSz="966888" eaLnBrk="0" fontAlgn="base" hangingPunct="0">
              <a:spcBef>
                <a:spcPct val="0"/>
              </a:spcBef>
              <a:spcAft>
                <a:spcPct val="0"/>
              </a:spcAft>
              <a:defRPr>
                <a:solidFill>
                  <a:schemeClr val="tx1"/>
                </a:solidFill>
                <a:latin typeface="Arial" charset="0"/>
                <a:cs typeface="Arial" charset="0"/>
              </a:defRPr>
            </a:lvl6pPr>
            <a:lvl7pPr marL="3088762" indent="-237596" defTabSz="966888" eaLnBrk="0" fontAlgn="base" hangingPunct="0">
              <a:spcBef>
                <a:spcPct val="0"/>
              </a:spcBef>
              <a:spcAft>
                <a:spcPct val="0"/>
              </a:spcAft>
              <a:defRPr>
                <a:solidFill>
                  <a:schemeClr val="tx1"/>
                </a:solidFill>
                <a:latin typeface="Arial" charset="0"/>
                <a:cs typeface="Arial" charset="0"/>
              </a:defRPr>
            </a:lvl7pPr>
            <a:lvl8pPr marL="3563957" indent="-237596" defTabSz="966888" eaLnBrk="0" fontAlgn="base" hangingPunct="0">
              <a:spcBef>
                <a:spcPct val="0"/>
              </a:spcBef>
              <a:spcAft>
                <a:spcPct val="0"/>
              </a:spcAft>
              <a:defRPr>
                <a:solidFill>
                  <a:schemeClr val="tx1"/>
                </a:solidFill>
                <a:latin typeface="Arial" charset="0"/>
                <a:cs typeface="Arial" charset="0"/>
              </a:defRPr>
            </a:lvl8pPr>
            <a:lvl9pPr marL="4039151" indent="-237596" defTabSz="966888" eaLnBrk="0" fontAlgn="base" hangingPunct="0">
              <a:spcBef>
                <a:spcPct val="0"/>
              </a:spcBef>
              <a:spcAft>
                <a:spcPct val="0"/>
              </a:spcAft>
              <a:defRPr>
                <a:solidFill>
                  <a:schemeClr val="tx1"/>
                </a:solidFill>
                <a:latin typeface="Arial" charset="0"/>
                <a:cs typeface="Arial" charset="0"/>
              </a:defRPr>
            </a:lvl9pPr>
          </a:lstStyle>
          <a:p>
            <a:pPr marL="0" marR="0" lvl="0" indent="0" algn="r" defTabSz="966888" rtl="0" eaLnBrk="1" fontAlgn="auto" latinLnBrk="0" hangingPunct="1">
              <a:lnSpc>
                <a:spcPct val="100000"/>
              </a:lnSpc>
              <a:spcBef>
                <a:spcPts val="0"/>
              </a:spcBef>
              <a:spcAft>
                <a:spcPts val="0"/>
              </a:spcAft>
              <a:buClrTx/>
              <a:buSzTx/>
              <a:buFontTx/>
              <a:buNone/>
              <a:tabLst/>
              <a:defRPr/>
            </a:pPr>
            <a:fld id="{7243FCC7-0A61-4A58-8AD3-6257A3E50CDE}"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66888"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p:spPr>
        <p:txBody>
          <a:bodyPr/>
          <a:lstStyle/>
          <a:p>
            <a:pPr eaLnBrk="1" hangingPunct="1"/>
            <a:endParaRPr lang="en-US" altLang="en-US" dirty="0">
              <a:latin typeface="Arial" charset="0"/>
              <a:cs typeface="Arial" charset="0"/>
            </a:endParaRPr>
          </a:p>
        </p:txBody>
      </p:sp>
    </p:spTree>
    <p:extLst>
      <p:ext uri="{BB962C8B-B14F-4D97-AF65-F5344CB8AC3E}">
        <p14:creationId xmlns:p14="http://schemas.microsoft.com/office/powerpoint/2010/main" val="194213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71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Talk about need for evidence. </a:t>
            </a:r>
          </a:p>
        </p:txBody>
      </p:sp>
    </p:spTree>
    <p:extLst>
      <p:ext uri="{BB962C8B-B14F-4D97-AF65-F5344CB8AC3E}">
        <p14:creationId xmlns:p14="http://schemas.microsoft.com/office/powerpoint/2010/main" val="49350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b="0" i="0" u="none" strike="noStrike" kern="1200" dirty="0">
                <a:solidFill>
                  <a:schemeClr val="tx1"/>
                </a:solidFill>
                <a:effectLst/>
                <a:latin typeface="+mn-lt"/>
                <a:ea typeface="+mn-ea"/>
                <a:cs typeface="+mn-cs"/>
              </a:rPr>
              <a:t>The three areas of scholarship mentioned above were based on a </a:t>
            </a:r>
            <a:r>
              <a:rPr lang="en-GB" sz="1100" b="0" i="0" u="none" strike="noStrike" kern="1200" dirty="0">
                <a:solidFill>
                  <a:schemeClr val="tx1"/>
                </a:solidFill>
                <a:effectLst/>
                <a:latin typeface="+mn-lt"/>
                <a:ea typeface="+mn-ea"/>
                <a:cs typeface="+mn-cs"/>
                <a:hlinkClick r:id="rId3" tooltip="Scholarship Reconsidered: Priorities of the Professoriate"/>
              </a:rPr>
              <a:t>model of scholarship</a:t>
            </a:r>
            <a:r>
              <a:rPr lang="en-GB" sz="1100" b="0" i="0" u="none" strike="noStrike" kern="1200" dirty="0">
                <a:solidFill>
                  <a:schemeClr val="tx1"/>
                </a:solidFill>
                <a:effectLst/>
                <a:latin typeface="+mn-lt"/>
                <a:ea typeface="+mn-ea"/>
                <a:cs typeface="+mn-cs"/>
              </a:rPr>
              <a:t> constructed by Ernest Boyer while he was at </a:t>
            </a:r>
            <a:r>
              <a:rPr lang="en-GB" sz="1100" b="0" i="0" u="none" strike="noStrike" kern="1200" dirty="0">
                <a:solidFill>
                  <a:schemeClr val="tx1"/>
                </a:solidFill>
                <a:effectLst/>
                <a:latin typeface="+mn-lt"/>
                <a:ea typeface="+mn-ea"/>
                <a:cs typeface="+mn-cs"/>
                <a:hlinkClick r:id="rId4" tooltip="Carnegie Foundation for the Advancement of Teaching"/>
              </a:rPr>
              <a:t>Carnegie Foundation for the Advancement of Teaching</a:t>
            </a:r>
            <a:r>
              <a:rPr lang="en-GB" sz="1100" b="0" i="0" u="none" strike="noStrike" kern="1200" dirty="0">
                <a:solidFill>
                  <a:schemeClr val="tx1"/>
                </a:solidFill>
                <a:effectLst/>
                <a:latin typeface="+mn-lt"/>
                <a:ea typeface="+mn-ea"/>
                <a:cs typeface="+mn-cs"/>
              </a:rPr>
              <a:t>. His book, S</a:t>
            </a:r>
            <a:r>
              <a:rPr lang="en-GB" sz="1100" b="0" i="1" u="none" strike="noStrike" kern="1200" dirty="0">
                <a:solidFill>
                  <a:schemeClr val="tx1"/>
                </a:solidFill>
                <a:effectLst/>
                <a:latin typeface="+mn-lt"/>
                <a:ea typeface="+mn-ea"/>
                <a:cs typeface="+mn-cs"/>
              </a:rPr>
              <a:t>cholarship Reconsidered: Priorities of the Professoriate</a:t>
            </a:r>
            <a:r>
              <a:rPr lang="en-GB" sz="1100" b="0" i="0" u="none" strike="noStrike" kern="1200" dirty="0">
                <a:solidFill>
                  <a:schemeClr val="tx1"/>
                </a:solidFill>
                <a:effectLst/>
                <a:latin typeface="+mn-lt"/>
                <a:ea typeface="+mn-ea"/>
                <a:cs typeface="+mn-cs"/>
              </a:rPr>
              <a:t>, has been usefully </a:t>
            </a:r>
            <a:r>
              <a:rPr lang="en-GB" sz="1100" b="0" i="0" u="none" strike="noStrike" kern="1200" dirty="0">
                <a:solidFill>
                  <a:schemeClr val="tx1"/>
                </a:solidFill>
                <a:effectLst/>
                <a:latin typeface="+mn-lt"/>
                <a:ea typeface="+mn-ea"/>
                <a:cs typeface="+mn-cs"/>
                <a:hlinkClick r:id="rId5" tooltip="Scholarship Reconsidered"/>
              </a:rPr>
              <a:t>summarized</a:t>
            </a:r>
            <a:r>
              <a:rPr lang="en-GB" sz="1100" b="0" i="0" u="none" strike="noStrike"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61899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1714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31178F-7A58-4B0A-BC39-9729E68F492B}"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A8A1E-6C21-4C5F-B2A0-56156BE49CF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290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1178F-7A58-4B0A-BC39-9729E68F492B}"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A8A1E-6C21-4C5F-B2A0-56156BE49CF5}" type="slidenum">
              <a:rPr lang="en-US" smtClean="0"/>
              <a:t>‹#›</a:t>
            </a:fld>
            <a:endParaRPr lang="en-US"/>
          </a:p>
        </p:txBody>
      </p:sp>
    </p:spTree>
    <p:extLst>
      <p:ext uri="{BB962C8B-B14F-4D97-AF65-F5344CB8AC3E}">
        <p14:creationId xmlns:p14="http://schemas.microsoft.com/office/powerpoint/2010/main" val="246355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1178F-7A58-4B0A-BC39-9729E68F492B}"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A8A1E-6C21-4C5F-B2A0-56156BE49CF5}" type="slidenum">
              <a:rPr lang="en-US" smtClean="0"/>
              <a:t>‹#›</a:t>
            </a:fld>
            <a:endParaRPr lang="en-US"/>
          </a:p>
        </p:txBody>
      </p:sp>
    </p:spTree>
    <p:extLst>
      <p:ext uri="{BB962C8B-B14F-4D97-AF65-F5344CB8AC3E}">
        <p14:creationId xmlns:p14="http://schemas.microsoft.com/office/powerpoint/2010/main" val="1905960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Slide_OneColumnBullets">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529088" y="565422"/>
            <a:ext cx="11225841" cy="521507"/>
          </a:xfrm>
          <a:prstGeom prst="rect">
            <a:avLst/>
          </a:prstGeom>
          <a:noFill/>
          <a:ln>
            <a:noFill/>
          </a:ln>
        </p:spPr>
        <p:txBody>
          <a:bodyPr wrap="square" lIns="91425" tIns="91425" rIns="91425" bIns="91425" anchor="t" anchorCtr="0"/>
          <a:lstStyle>
            <a:lvl1pPr marL="0" marR="0" lvl="0" indent="0" algn="l" rtl="0">
              <a:lnSpc>
                <a:spcPct val="90000"/>
              </a:lnSpc>
              <a:spcBef>
                <a:spcPts val="0"/>
              </a:spcBef>
              <a:buClr>
                <a:srgbClr val="0066A1"/>
              </a:buClr>
              <a:buSzPct val="100000"/>
              <a:buFont typeface="Calibri"/>
              <a:buNone/>
              <a:defRPr sz="3400" b="1" i="0" u="none" strike="noStrike" cap="none">
                <a:solidFill>
                  <a:srgbClr val="0066A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83" name="Shape 83"/>
          <p:cNvSpPr txBox="1">
            <a:spLocks noGrp="1"/>
          </p:cNvSpPr>
          <p:nvPr>
            <p:ph type="subTitle" idx="1"/>
          </p:nvPr>
        </p:nvSpPr>
        <p:spPr>
          <a:xfrm>
            <a:off x="529088" y="1199110"/>
            <a:ext cx="11225841" cy="42265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7F7F7F"/>
              </a:buClr>
              <a:buSzPct val="100000"/>
              <a:buFont typeface="Arial"/>
              <a:buNone/>
              <a:defRPr sz="2400" b="1" i="1" u="none" strike="noStrike" cap="none">
                <a:solidFill>
                  <a:srgbClr val="7F7F7F"/>
                </a:solidFill>
                <a:latin typeface="Calibri"/>
                <a:ea typeface="Calibri"/>
                <a:cs typeface="Calibri"/>
                <a:sym typeface="Calibri"/>
              </a:defRPr>
            </a:lvl1pPr>
            <a:lvl2pPr marL="457200" marR="0" lvl="1" indent="0" algn="ctr"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2"/>
          </p:nvPr>
        </p:nvSpPr>
        <p:spPr>
          <a:xfrm>
            <a:off x="529088" y="1825625"/>
            <a:ext cx="11225841" cy="4143854"/>
          </a:xfrm>
          <a:prstGeom prst="rect">
            <a:avLst/>
          </a:prstGeom>
          <a:noFill/>
          <a:ln>
            <a:noFill/>
          </a:ln>
        </p:spPr>
        <p:txBody>
          <a:bodyPr wrap="square" lIns="91425" tIns="91425" rIns="91425" bIns="91425" anchor="t" anchorCtr="0"/>
          <a:lstStyle>
            <a:lvl1pPr marL="457200" marR="0" lvl="0" indent="-381000" algn="l" rtl="0">
              <a:lnSpc>
                <a:spcPct val="90000"/>
              </a:lnSpc>
              <a:spcBef>
                <a:spcPts val="1000"/>
              </a:spcBef>
              <a:buClr>
                <a:srgbClr val="0066A1"/>
              </a:buClr>
              <a:buSzPct val="60000"/>
              <a:buFont typeface="Merriweather Sans"/>
              <a:buChar char="▶"/>
              <a:defRPr sz="2000" b="0" i="0" u="none" strike="noStrike" cap="none">
                <a:solidFill>
                  <a:schemeClr val="dk1"/>
                </a:solidFill>
                <a:latin typeface="Calibri"/>
                <a:ea typeface="Calibri"/>
                <a:cs typeface="Calibri"/>
                <a:sym typeface="Calibri"/>
              </a:defRPr>
            </a:lvl1pPr>
            <a:lvl2pPr marL="800100" marR="0" lvl="1" indent="-228600" algn="l" rtl="0">
              <a:lnSpc>
                <a:spcPct val="90000"/>
              </a:lnSpc>
              <a:spcBef>
                <a:spcPts val="500"/>
              </a:spcBef>
              <a:buClr>
                <a:srgbClr val="0066A1"/>
              </a:buClr>
              <a:buSzPct val="100000"/>
              <a:buFont typeface="Noto Sans Symbols"/>
              <a:buChar char="▪"/>
              <a:defRPr sz="1800" b="0" i="0" u="none" strike="noStrike" cap="none">
                <a:solidFill>
                  <a:schemeClr val="dk1"/>
                </a:solidFill>
                <a:latin typeface="Calibri"/>
                <a:ea typeface="Calibri"/>
                <a:cs typeface="Calibri"/>
                <a:sym typeface="Calibri"/>
              </a:defRPr>
            </a:lvl2pPr>
            <a:lvl3pPr marL="1257300" marR="0" lvl="2" indent="-241300" algn="l" rtl="0">
              <a:lnSpc>
                <a:spcPct val="90000"/>
              </a:lnSpc>
              <a:spcBef>
                <a:spcPts val="500"/>
              </a:spcBef>
              <a:buClr>
                <a:srgbClr val="0066A1"/>
              </a:buClr>
              <a:buSzPct val="100000"/>
              <a:buFont typeface="Noto Sans Symbols"/>
              <a:buChar char="▪"/>
              <a:defRPr sz="1600" b="0" i="0" u="none" strike="noStrike" cap="none">
                <a:solidFill>
                  <a:schemeClr val="dk1"/>
                </a:solidFill>
                <a:latin typeface="Calibri"/>
                <a:ea typeface="Calibri"/>
                <a:cs typeface="Calibri"/>
                <a:sym typeface="Calibri"/>
              </a:defRPr>
            </a:lvl3pPr>
            <a:lvl4pPr marL="1657350" marR="0" lvl="3"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4pPr>
            <a:lvl5pPr marL="2114550" marR="0" lvl="4"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1704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31178F-7A58-4B0A-BC39-9729E68F492B}"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A8A1E-6C21-4C5F-B2A0-56156BE49CF5}" type="slidenum">
              <a:rPr lang="en-US" smtClean="0"/>
              <a:t>‹#›</a:t>
            </a:fld>
            <a:endParaRPr lang="en-US"/>
          </a:p>
        </p:txBody>
      </p:sp>
    </p:spTree>
    <p:extLst>
      <p:ext uri="{BB962C8B-B14F-4D97-AF65-F5344CB8AC3E}">
        <p14:creationId xmlns:p14="http://schemas.microsoft.com/office/powerpoint/2010/main" val="320215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31178F-7A58-4B0A-BC39-9729E68F492B}" type="datetimeFigureOut">
              <a:rPr lang="en-US" smtClean="0"/>
              <a:t>4/4/23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A8A1E-6C21-4C5F-B2A0-56156BE49CF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088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31178F-7A58-4B0A-BC39-9729E68F492B}" type="datetimeFigureOut">
              <a:rPr lang="en-US" smtClean="0"/>
              <a:t>4/4/23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FA8A1E-6C21-4C5F-B2A0-56156BE49CF5}" type="slidenum">
              <a:rPr lang="en-US" smtClean="0"/>
              <a:t>‹#›</a:t>
            </a:fld>
            <a:endParaRPr lang="en-US"/>
          </a:p>
        </p:txBody>
      </p:sp>
    </p:spTree>
    <p:extLst>
      <p:ext uri="{BB962C8B-B14F-4D97-AF65-F5344CB8AC3E}">
        <p14:creationId xmlns:p14="http://schemas.microsoft.com/office/powerpoint/2010/main" val="165057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31178F-7A58-4B0A-BC39-9729E68F492B}" type="datetimeFigureOut">
              <a:rPr lang="en-US" smtClean="0"/>
              <a:t>4/4/23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FA8A1E-6C21-4C5F-B2A0-56156BE49CF5}" type="slidenum">
              <a:rPr lang="en-US" smtClean="0"/>
              <a:t>‹#›</a:t>
            </a:fld>
            <a:endParaRPr lang="en-US"/>
          </a:p>
        </p:txBody>
      </p:sp>
    </p:spTree>
    <p:extLst>
      <p:ext uri="{BB962C8B-B14F-4D97-AF65-F5344CB8AC3E}">
        <p14:creationId xmlns:p14="http://schemas.microsoft.com/office/powerpoint/2010/main" val="239204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31178F-7A58-4B0A-BC39-9729E68F492B}" type="datetimeFigureOut">
              <a:rPr lang="en-US" smtClean="0"/>
              <a:t>4/4/23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FA8A1E-6C21-4C5F-B2A0-56156BE49CF5}" type="slidenum">
              <a:rPr lang="en-US" smtClean="0"/>
              <a:t>‹#›</a:t>
            </a:fld>
            <a:endParaRPr lang="en-US"/>
          </a:p>
        </p:txBody>
      </p:sp>
    </p:spTree>
    <p:extLst>
      <p:ext uri="{BB962C8B-B14F-4D97-AF65-F5344CB8AC3E}">
        <p14:creationId xmlns:p14="http://schemas.microsoft.com/office/powerpoint/2010/main" val="1331459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31178F-7A58-4B0A-BC39-9729E68F492B}" type="datetimeFigureOut">
              <a:rPr lang="en-US" smtClean="0"/>
              <a:t>4/4/23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EFA8A1E-6C21-4C5F-B2A0-56156BE49CF5}" type="slidenum">
              <a:rPr lang="en-US" smtClean="0"/>
              <a:t>‹#›</a:t>
            </a:fld>
            <a:endParaRPr lang="en-US"/>
          </a:p>
        </p:txBody>
      </p:sp>
    </p:spTree>
    <p:extLst>
      <p:ext uri="{BB962C8B-B14F-4D97-AF65-F5344CB8AC3E}">
        <p14:creationId xmlns:p14="http://schemas.microsoft.com/office/powerpoint/2010/main" val="404527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631178F-7A58-4B0A-BC39-9729E68F492B}" type="datetimeFigureOut">
              <a:rPr lang="en-US" smtClean="0"/>
              <a:t>4/4/23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FA8A1E-6C21-4C5F-B2A0-56156BE49CF5}" type="slidenum">
              <a:rPr lang="en-US" smtClean="0"/>
              <a:t>‹#›</a:t>
            </a:fld>
            <a:endParaRPr lang="en-US"/>
          </a:p>
        </p:txBody>
      </p:sp>
    </p:spTree>
    <p:extLst>
      <p:ext uri="{BB962C8B-B14F-4D97-AF65-F5344CB8AC3E}">
        <p14:creationId xmlns:p14="http://schemas.microsoft.com/office/powerpoint/2010/main" val="2011411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31178F-7A58-4B0A-BC39-9729E68F492B}" type="datetimeFigureOut">
              <a:rPr lang="en-US" smtClean="0"/>
              <a:t>4/4/23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FA8A1E-6C21-4C5F-B2A0-56156BE49CF5}" type="slidenum">
              <a:rPr lang="en-US" smtClean="0"/>
              <a:t>‹#›</a:t>
            </a:fld>
            <a:endParaRPr lang="en-US"/>
          </a:p>
        </p:txBody>
      </p:sp>
    </p:spTree>
    <p:extLst>
      <p:ext uri="{BB962C8B-B14F-4D97-AF65-F5344CB8AC3E}">
        <p14:creationId xmlns:p14="http://schemas.microsoft.com/office/powerpoint/2010/main" val="14282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631178F-7A58-4B0A-BC39-9729E68F492B}" type="datetimeFigureOut">
              <a:rPr lang="en-US" smtClean="0"/>
              <a:t>4/4/23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EFA8A1E-6C21-4C5F-B2A0-56156BE49CF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3395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reen.co/eer-journals" TargetMode="External"/><Relationship Id="rId7" Type="http://schemas.openxmlformats.org/officeDocument/2006/relationships/image" Target="../media/image4.tiff"/><Relationship Id="rId12"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auburn.edu/research/litee/jstem/" TargetMode="External"/><Relationship Id="rId11" Type="http://schemas.openxmlformats.org/officeDocument/2006/relationships/image" Target="../media/image8.tiff"/><Relationship Id="rId5" Type="http://schemas.openxmlformats.org/officeDocument/2006/relationships/hyperlink" Target="http://www.ijee.ie/" TargetMode="External"/><Relationship Id="rId10" Type="http://schemas.openxmlformats.org/officeDocument/2006/relationships/image" Target="../media/image7.tiff"/><Relationship Id="rId4" Type="http://schemas.openxmlformats.org/officeDocument/2006/relationships/hyperlink" Target="http://advances.asee.org/" TargetMode="Externa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hyperlink" Target="https://journals.flvc.org/cee" TargetMode="External"/><Relationship Id="rId5" Type="http://schemas.openxmlformats.org/officeDocument/2006/relationships/image" Target="../media/image13.tiff"/><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te.ieee.org/review-criteria-toe/applica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ite.ieee.org/review-criteria-toe/integration/" TargetMode="External"/><Relationship Id="rId4" Type="http://schemas.openxmlformats.org/officeDocument/2006/relationships/hyperlink" Target="http://site.ieee.org/review-criteria-toe/discover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D0DE514-8876-4D18-A995-61A5C1F81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DA791C-FFCF-422E-8775-BDA6C0E5E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755346-8346-4769-8DD0-EA04C848FB6B}"/>
              </a:ext>
            </a:extLst>
          </p:cNvPr>
          <p:cNvSpPr>
            <a:spLocks noGrp="1"/>
          </p:cNvSpPr>
          <p:nvPr>
            <p:ph type="ctrTitle"/>
          </p:nvPr>
        </p:nvSpPr>
        <p:spPr>
          <a:xfrm>
            <a:off x="214619" y="4574390"/>
            <a:ext cx="10186198" cy="1087564"/>
          </a:xfrm>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Publishing in Engineering Education Journals Webinar</a:t>
            </a:r>
          </a:p>
        </p:txBody>
      </p:sp>
      <p:sp>
        <p:nvSpPr>
          <p:cNvPr id="3" name="Subtitle 2">
            <a:extLst>
              <a:ext uri="{FF2B5EF4-FFF2-40B4-BE49-F238E27FC236}">
                <a16:creationId xmlns:a16="http://schemas.microsoft.com/office/drawing/2014/main" id="{66178E35-4614-44E5-903D-78318CC2E82E}"/>
              </a:ext>
            </a:extLst>
          </p:cNvPr>
          <p:cNvSpPr>
            <a:spLocks noGrp="1"/>
          </p:cNvSpPr>
          <p:nvPr>
            <p:ph type="subTitle" idx="1"/>
          </p:nvPr>
        </p:nvSpPr>
        <p:spPr>
          <a:xfrm>
            <a:off x="278518" y="5661954"/>
            <a:ext cx="10058400" cy="718968"/>
          </a:xfrm>
        </p:spPr>
        <p:txBody>
          <a:bodyPr>
            <a:normAutofit/>
          </a:bodyPr>
          <a:lstStyle/>
          <a:p>
            <a:r>
              <a:rPr lang="en-US" sz="1600" dirty="0">
                <a:solidFill>
                  <a:schemeClr val="bg1"/>
                </a:solidFill>
              </a:rPr>
              <a:t>Presented by: John Mitchell</a:t>
            </a:r>
          </a:p>
          <a:p>
            <a:r>
              <a:rPr lang="en-US" sz="1600" dirty="0">
                <a:solidFill>
                  <a:schemeClr val="bg1"/>
                </a:solidFill>
              </a:rPr>
              <a:t>Editor-in-Chief, IEEE Transactions on Education (</a:t>
            </a:r>
            <a:r>
              <a:rPr lang="en-US" sz="1600" dirty="0" err="1">
                <a:solidFill>
                  <a:schemeClr val="bg1"/>
                </a:solidFill>
              </a:rPr>
              <a:t>j.mitchell@ieee.org</a:t>
            </a:r>
            <a:r>
              <a:rPr lang="en-US" sz="1600" dirty="0">
                <a:solidFill>
                  <a:schemeClr val="bg1"/>
                </a:solidFill>
              </a:rPr>
              <a:t>)</a:t>
            </a:r>
          </a:p>
        </p:txBody>
      </p:sp>
      <p:sp>
        <p:nvSpPr>
          <p:cNvPr id="25" name="Rectangle 24">
            <a:extLst>
              <a:ext uri="{FF2B5EF4-FFF2-40B4-BE49-F238E27FC236}">
                <a16:creationId xmlns:a16="http://schemas.microsoft.com/office/drawing/2014/main" id="{0DCF8855-3530-4F46-A4CB-3B6686EEE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843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97641A17-ED6A-9044-8CA2-3B397A8CEB89}"/>
              </a:ext>
            </a:extLst>
          </p:cNvPr>
          <p:cNvSpPr txBox="1">
            <a:spLocks/>
          </p:cNvSpPr>
          <p:nvPr/>
        </p:nvSpPr>
        <p:spPr>
          <a:xfrm>
            <a:off x="271849" y="1309533"/>
            <a:ext cx="11244648" cy="5158409"/>
          </a:xfrm>
          <a:prstGeom prst="rect">
            <a:avLst/>
          </a:prstGeom>
          <a:noFill/>
          <a:ln>
            <a:noFill/>
          </a:ln>
        </p:spPr>
        <p:txBody>
          <a:bodyPr wrap="square" lIns="91425" tIns="91425" rIns="91425" bIns="91425" anchor="t" anchorCtr="0">
            <a:norm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7F7F7F"/>
              </a:buClr>
              <a:buSzPct val="100000"/>
              <a:buFont typeface="Arial"/>
              <a:buNone/>
              <a:defRPr sz="2400" b="1" i="1" u="none" strike="noStrike" cap="none">
                <a:solidFill>
                  <a:srgbClr val="7F7F7F"/>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lgn="l"/>
            <a:r>
              <a:rPr lang="en-US" altLang="en-US" dirty="0"/>
              <a:t>A helpful list can be found at: </a:t>
            </a:r>
            <a:r>
              <a:rPr lang="en-US" dirty="0">
                <a:hlinkClick r:id="rId3"/>
              </a:rPr>
              <a:t>www.reen.co/eer-journals</a:t>
            </a:r>
            <a:endParaRPr lang="en-US" altLang="en-US" dirty="0"/>
          </a:p>
          <a:p>
            <a:pPr lvl="1" algn="l"/>
            <a:r>
              <a:rPr lang="en-US" altLang="en-US" dirty="0"/>
              <a:t>Advances in Engineering Education (online) - </a:t>
            </a:r>
            <a:r>
              <a:rPr lang="en-US" altLang="en-US" dirty="0">
                <a:hlinkClick r:id="rId4"/>
              </a:rPr>
              <a:t>advances.asee.org/</a:t>
            </a:r>
            <a:endParaRPr lang="en-US" altLang="en-US" dirty="0"/>
          </a:p>
          <a:p>
            <a:pPr lvl="1" algn="l"/>
            <a:r>
              <a:rPr lang="en-US" altLang="en-US" dirty="0"/>
              <a:t>International Journal of Engineering Education </a:t>
            </a:r>
            <a:r>
              <a:rPr lang="en-US" altLang="en-US" dirty="0">
                <a:hlinkClick r:id="rId5"/>
              </a:rPr>
              <a:t>www.ijee.ie/</a:t>
            </a:r>
            <a:endParaRPr lang="en-US" altLang="en-US" dirty="0"/>
          </a:p>
          <a:p>
            <a:pPr lvl="1" algn="l"/>
            <a:r>
              <a:rPr lang="en-US" altLang="en-US" dirty="0"/>
              <a:t>Journal of STEM Education Innovations and Research </a:t>
            </a:r>
            <a:r>
              <a:rPr lang="en-US" altLang="en-US" dirty="0">
                <a:hlinkClick r:id="rId6"/>
              </a:rPr>
              <a:t>www.auburn.edu/research/litee/jstem/</a:t>
            </a:r>
            <a:endParaRPr lang="en-US" dirty="0"/>
          </a:p>
        </p:txBody>
      </p:sp>
      <p:sp>
        <p:nvSpPr>
          <p:cNvPr id="2" name="Title 1">
            <a:extLst>
              <a:ext uri="{FF2B5EF4-FFF2-40B4-BE49-F238E27FC236}">
                <a16:creationId xmlns:a16="http://schemas.microsoft.com/office/drawing/2014/main" id="{EFFC1B21-8985-DB48-AAE6-ECB77CD504E7}"/>
              </a:ext>
            </a:extLst>
          </p:cNvPr>
          <p:cNvSpPr>
            <a:spLocks noGrp="1"/>
          </p:cNvSpPr>
          <p:nvPr>
            <p:ph type="title"/>
          </p:nvPr>
        </p:nvSpPr>
        <p:spPr/>
        <p:txBody>
          <a:bodyPr>
            <a:normAutofit fontScale="90000"/>
          </a:bodyPr>
          <a:lstStyle/>
          <a:p>
            <a:r>
              <a:rPr lang="en-US" dirty="0"/>
              <a:t>Landscape of Engineering Education Research - Broad engineering education journals </a:t>
            </a:r>
          </a:p>
        </p:txBody>
      </p:sp>
      <p:pic>
        <p:nvPicPr>
          <p:cNvPr id="9" name="Picture 8">
            <a:extLst>
              <a:ext uri="{FF2B5EF4-FFF2-40B4-BE49-F238E27FC236}">
                <a16:creationId xmlns:a16="http://schemas.microsoft.com/office/drawing/2014/main" id="{D5A914C9-BDFA-0A4D-93B0-C7D47B747971}"/>
              </a:ext>
            </a:extLst>
          </p:cNvPr>
          <p:cNvPicPr>
            <a:picLocks noChangeAspect="1"/>
          </p:cNvPicPr>
          <p:nvPr/>
        </p:nvPicPr>
        <p:blipFill>
          <a:blip r:embed="rId7"/>
          <a:stretch>
            <a:fillRect/>
          </a:stretch>
        </p:blipFill>
        <p:spPr>
          <a:xfrm rot="21161319">
            <a:off x="784786" y="1900002"/>
            <a:ext cx="2120287" cy="2989604"/>
          </a:xfrm>
          <a:prstGeom prst="rect">
            <a:avLst/>
          </a:prstGeom>
        </p:spPr>
      </p:pic>
      <p:pic>
        <p:nvPicPr>
          <p:cNvPr id="10" name="Picture 6" descr="CRLT-Engin Long">
            <a:extLst>
              <a:ext uri="{FF2B5EF4-FFF2-40B4-BE49-F238E27FC236}">
                <a16:creationId xmlns:a16="http://schemas.microsoft.com/office/drawing/2014/main" id="{8B149215-D13D-6B4C-999C-77948C729E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2361" y="3286547"/>
            <a:ext cx="1426464" cy="548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11A8CF7-5F1C-324C-9F14-DE161277B1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3043" y="4113351"/>
            <a:ext cx="565100"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F8956607-0637-4443-A2FF-561603851633}"/>
              </a:ext>
            </a:extLst>
          </p:cNvPr>
          <p:cNvPicPr>
            <a:picLocks noChangeAspect="1"/>
          </p:cNvPicPr>
          <p:nvPr/>
        </p:nvPicPr>
        <p:blipFill>
          <a:blip r:embed="rId10"/>
          <a:stretch>
            <a:fillRect/>
          </a:stretch>
        </p:blipFill>
        <p:spPr>
          <a:xfrm rot="21333352">
            <a:off x="3080926" y="1867636"/>
            <a:ext cx="2149615" cy="3052454"/>
          </a:xfrm>
          <a:prstGeom prst="rect">
            <a:avLst/>
          </a:prstGeom>
        </p:spPr>
      </p:pic>
      <p:pic>
        <p:nvPicPr>
          <p:cNvPr id="13" name="Picture 12">
            <a:extLst>
              <a:ext uri="{FF2B5EF4-FFF2-40B4-BE49-F238E27FC236}">
                <a16:creationId xmlns:a16="http://schemas.microsoft.com/office/drawing/2014/main" id="{B645AE87-3D24-2E49-BDEF-1818E13EE4CC}"/>
              </a:ext>
            </a:extLst>
          </p:cNvPr>
          <p:cNvPicPr>
            <a:picLocks noChangeAspect="1"/>
          </p:cNvPicPr>
          <p:nvPr/>
        </p:nvPicPr>
        <p:blipFill>
          <a:blip r:embed="rId11"/>
          <a:stretch>
            <a:fillRect/>
          </a:stretch>
        </p:blipFill>
        <p:spPr>
          <a:xfrm rot="207458">
            <a:off x="5236172" y="1859090"/>
            <a:ext cx="2420731" cy="3130812"/>
          </a:xfrm>
          <a:prstGeom prst="rect">
            <a:avLst/>
          </a:prstGeom>
        </p:spPr>
      </p:pic>
      <p:pic>
        <p:nvPicPr>
          <p:cNvPr id="14" name="Picture 13">
            <a:extLst>
              <a:ext uri="{FF2B5EF4-FFF2-40B4-BE49-F238E27FC236}">
                <a16:creationId xmlns:a16="http://schemas.microsoft.com/office/drawing/2014/main" id="{AD4B83BC-1A54-6A41-8453-2384C1E865C8}"/>
              </a:ext>
            </a:extLst>
          </p:cNvPr>
          <p:cNvPicPr>
            <a:picLocks noChangeAspect="1"/>
          </p:cNvPicPr>
          <p:nvPr/>
        </p:nvPicPr>
        <p:blipFill>
          <a:blip r:embed="rId12"/>
          <a:stretch>
            <a:fillRect/>
          </a:stretch>
        </p:blipFill>
        <p:spPr>
          <a:xfrm rot="900000">
            <a:off x="7386172" y="2041337"/>
            <a:ext cx="2464588" cy="3219055"/>
          </a:xfrm>
          <a:prstGeom prst="rect">
            <a:avLst/>
          </a:prstGeom>
        </p:spPr>
      </p:pic>
    </p:spTree>
    <p:extLst>
      <p:ext uri="{BB962C8B-B14F-4D97-AF65-F5344CB8AC3E}">
        <p14:creationId xmlns:p14="http://schemas.microsoft.com/office/powerpoint/2010/main" val="247395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C1B21-8985-DB48-AAE6-ECB77CD504E7}"/>
              </a:ext>
            </a:extLst>
          </p:cNvPr>
          <p:cNvSpPr>
            <a:spLocks noGrp="1"/>
          </p:cNvSpPr>
          <p:nvPr>
            <p:ph type="title"/>
          </p:nvPr>
        </p:nvSpPr>
        <p:spPr/>
        <p:txBody>
          <a:bodyPr>
            <a:normAutofit/>
          </a:bodyPr>
          <a:lstStyle/>
          <a:p>
            <a:r>
              <a:rPr lang="en-US" dirty="0"/>
              <a:t>Landscape of Engineering Education Research - Discipline Specific</a:t>
            </a:r>
          </a:p>
        </p:txBody>
      </p:sp>
      <p:sp>
        <p:nvSpPr>
          <p:cNvPr id="3" name="Subtitle 2">
            <a:extLst>
              <a:ext uri="{FF2B5EF4-FFF2-40B4-BE49-F238E27FC236}">
                <a16:creationId xmlns:a16="http://schemas.microsoft.com/office/drawing/2014/main" id="{EA042F43-5C25-384C-8598-FA6AD8AD2AB3}"/>
              </a:ext>
            </a:extLst>
          </p:cNvPr>
          <p:cNvSpPr>
            <a:spLocks noGrp="1"/>
          </p:cNvSpPr>
          <p:nvPr>
            <p:ph idx="1"/>
          </p:nvPr>
        </p:nvSpPr>
        <p:spPr/>
        <p:txBody>
          <a:bodyPr>
            <a:normAutofit/>
          </a:bodyPr>
          <a:lstStyle/>
          <a:p>
            <a:endParaRPr lang="en-US" dirty="0"/>
          </a:p>
        </p:txBody>
      </p:sp>
      <p:pic>
        <p:nvPicPr>
          <p:cNvPr id="5" name="Picture 4">
            <a:extLst>
              <a:ext uri="{FF2B5EF4-FFF2-40B4-BE49-F238E27FC236}">
                <a16:creationId xmlns:a16="http://schemas.microsoft.com/office/drawing/2014/main" id="{D0680AD5-12A0-4249-893B-8A06D90D771D}"/>
              </a:ext>
            </a:extLst>
          </p:cNvPr>
          <p:cNvPicPr>
            <a:picLocks noChangeAspect="1"/>
          </p:cNvPicPr>
          <p:nvPr/>
        </p:nvPicPr>
        <p:blipFill>
          <a:blip r:embed="rId2"/>
          <a:stretch>
            <a:fillRect/>
          </a:stretch>
        </p:blipFill>
        <p:spPr>
          <a:xfrm rot="21084444">
            <a:off x="1012760" y="2043845"/>
            <a:ext cx="2571842" cy="3465057"/>
          </a:xfrm>
          <a:prstGeom prst="rect">
            <a:avLst/>
          </a:prstGeom>
        </p:spPr>
      </p:pic>
      <p:pic>
        <p:nvPicPr>
          <p:cNvPr id="6" name="Picture 5">
            <a:extLst>
              <a:ext uri="{FF2B5EF4-FFF2-40B4-BE49-F238E27FC236}">
                <a16:creationId xmlns:a16="http://schemas.microsoft.com/office/drawing/2014/main" id="{65519251-5F45-F44C-BF74-183B1C174BDE}"/>
              </a:ext>
            </a:extLst>
          </p:cNvPr>
          <p:cNvPicPr>
            <a:picLocks noChangeAspect="1"/>
          </p:cNvPicPr>
          <p:nvPr/>
        </p:nvPicPr>
        <p:blipFill>
          <a:blip r:embed="rId3"/>
          <a:stretch>
            <a:fillRect/>
          </a:stretch>
        </p:blipFill>
        <p:spPr>
          <a:xfrm rot="21320074">
            <a:off x="3695858" y="1877134"/>
            <a:ext cx="2411504" cy="3136349"/>
          </a:xfrm>
          <a:prstGeom prst="rect">
            <a:avLst/>
          </a:prstGeom>
        </p:spPr>
      </p:pic>
      <p:pic>
        <p:nvPicPr>
          <p:cNvPr id="7" name="Picture 6">
            <a:extLst>
              <a:ext uri="{FF2B5EF4-FFF2-40B4-BE49-F238E27FC236}">
                <a16:creationId xmlns:a16="http://schemas.microsoft.com/office/drawing/2014/main" id="{C58C170A-2FDF-DA42-A241-022446B06424}"/>
              </a:ext>
            </a:extLst>
          </p:cNvPr>
          <p:cNvPicPr>
            <a:picLocks noChangeAspect="1"/>
          </p:cNvPicPr>
          <p:nvPr/>
        </p:nvPicPr>
        <p:blipFill>
          <a:blip r:embed="rId4"/>
          <a:stretch>
            <a:fillRect/>
          </a:stretch>
        </p:blipFill>
        <p:spPr>
          <a:xfrm rot="356780">
            <a:off x="6127555" y="1929458"/>
            <a:ext cx="2164133" cy="3073069"/>
          </a:xfrm>
          <a:prstGeom prst="rect">
            <a:avLst/>
          </a:prstGeom>
        </p:spPr>
      </p:pic>
      <p:pic>
        <p:nvPicPr>
          <p:cNvPr id="8" name="Picture 7">
            <a:extLst>
              <a:ext uri="{FF2B5EF4-FFF2-40B4-BE49-F238E27FC236}">
                <a16:creationId xmlns:a16="http://schemas.microsoft.com/office/drawing/2014/main" id="{B7E5AA99-2E12-4F49-A27C-0AD34DC83DD4}"/>
              </a:ext>
            </a:extLst>
          </p:cNvPr>
          <p:cNvPicPr>
            <a:picLocks noChangeAspect="1"/>
          </p:cNvPicPr>
          <p:nvPr/>
        </p:nvPicPr>
        <p:blipFill>
          <a:blip r:embed="rId5"/>
          <a:stretch>
            <a:fillRect/>
          </a:stretch>
        </p:blipFill>
        <p:spPr>
          <a:xfrm rot="533707">
            <a:off x="8346859" y="2376566"/>
            <a:ext cx="2465334" cy="3206359"/>
          </a:xfrm>
          <a:prstGeom prst="rect">
            <a:avLst/>
          </a:prstGeom>
        </p:spPr>
      </p:pic>
      <p:sp>
        <p:nvSpPr>
          <p:cNvPr id="9" name="Rectangle 8">
            <a:extLst>
              <a:ext uri="{FF2B5EF4-FFF2-40B4-BE49-F238E27FC236}">
                <a16:creationId xmlns:a16="http://schemas.microsoft.com/office/drawing/2014/main" id="{8C2FCAB1-1E1D-4D44-B988-725DB5C9AB5E}"/>
              </a:ext>
            </a:extLst>
          </p:cNvPr>
          <p:cNvSpPr/>
          <p:nvPr/>
        </p:nvSpPr>
        <p:spPr>
          <a:xfrm>
            <a:off x="2298682" y="5896338"/>
            <a:ext cx="6053408" cy="369332"/>
          </a:xfrm>
          <a:prstGeom prst="rect">
            <a:avLst/>
          </a:prstGeom>
        </p:spPr>
        <p:txBody>
          <a:bodyPr wrap="square">
            <a:spAutoFit/>
          </a:bodyPr>
          <a:lstStyle/>
          <a:p>
            <a:pPr lvl="1"/>
            <a:r>
              <a:rPr lang="en-US" altLang="en-US" dirty="0"/>
              <a:t>Chemical Engineering Education </a:t>
            </a:r>
            <a:r>
              <a:rPr lang="en-US" altLang="en-US" sz="1600" dirty="0">
                <a:hlinkClick r:id="rId6"/>
              </a:rPr>
              <a:t>https://journals.flvc.org/cee</a:t>
            </a:r>
            <a:endParaRPr lang="en-US" dirty="0"/>
          </a:p>
        </p:txBody>
      </p:sp>
    </p:spTree>
    <p:extLst>
      <p:ext uri="{BB962C8B-B14F-4D97-AF65-F5344CB8AC3E}">
        <p14:creationId xmlns:p14="http://schemas.microsoft.com/office/powerpoint/2010/main" val="4255194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21A8-583D-3F43-AFBC-8DCAE1A76B65}"/>
              </a:ext>
            </a:extLst>
          </p:cNvPr>
          <p:cNvSpPr>
            <a:spLocks noGrp="1"/>
          </p:cNvSpPr>
          <p:nvPr>
            <p:ph type="title"/>
          </p:nvPr>
        </p:nvSpPr>
        <p:spPr/>
        <p:txBody>
          <a:bodyPr>
            <a:normAutofit/>
          </a:bodyPr>
          <a:lstStyle/>
          <a:p>
            <a:r>
              <a:rPr lang="en-US" dirty="0"/>
              <a:t>Landscape of Engineering Education Research - Learning Technologies</a:t>
            </a:r>
          </a:p>
        </p:txBody>
      </p:sp>
      <p:sp>
        <p:nvSpPr>
          <p:cNvPr id="3" name="Subtitle 2">
            <a:extLst>
              <a:ext uri="{FF2B5EF4-FFF2-40B4-BE49-F238E27FC236}">
                <a16:creationId xmlns:a16="http://schemas.microsoft.com/office/drawing/2014/main" id="{8585B278-C46B-AC4D-BDAB-9260F183418D}"/>
              </a:ext>
            </a:extLst>
          </p:cNvPr>
          <p:cNvSpPr>
            <a:spLocks noGrp="1"/>
          </p:cNvSpPr>
          <p:nvPr>
            <p:ph idx="1"/>
          </p:nvPr>
        </p:nvSpPr>
        <p:spPr/>
        <p:txBody>
          <a:bodyPr>
            <a:normAutofit/>
          </a:bodyPr>
          <a:lstStyle/>
          <a:p>
            <a:endParaRPr lang="en-US" dirty="0"/>
          </a:p>
        </p:txBody>
      </p:sp>
      <p:pic>
        <p:nvPicPr>
          <p:cNvPr id="5" name="Picture 4">
            <a:extLst>
              <a:ext uri="{FF2B5EF4-FFF2-40B4-BE49-F238E27FC236}">
                <a16:creationId xmlns:a16="http://schemas.microsoft.com/office/drawing/2014/main" id="{F7C24FFB-73EB-4B4E-8EE8-EF1D3F0814DD}"/>
              </a:ext>
            </a:extLst>
          </p:cNvPr>
          <p:cNvPicPr>
            <a:picLocks noChangeAspect="1"/>
          </p:cNvPicPr>
          <p:nvPr/>
        </p:nvPicPr>
        <p:blipFill>
          <a:blip r:embed="rId2"/>
          <a:stretch>
            <a:fillRect/>
          </a:stretch>
        </p:blipFill>
        <p:spPr>
          <a:xfrm rot="21076686">
            <a:off x="585829" y="1930049"/>
            <a:ext cx="2907792" cy="4214191"/>
          </a:xfrm>
          <a:prstGeom prst="rect">
            <a:avLst/>
          </a:prstGeom>
        </p:spPr>
      </p:pic>
      <p:pic>
        <p:nvPicPr>
          <p:cNvPr id="6" name="Picture 5">
            <a:extLst>
              <a:ext uri="{FF2B5EF4-FFF2-40B4-BE49-F238E27FC236}">
                <a16:creationId xmlns:a16="http://schemas.microsoft.com/office/drawing/2014/main" id="{C66D0705-2591-F640-A43C-DB89A3B59005}"/>
              </a:ext>
            </a:extLst>
          </p:cNvPr>
          <p:cNvPicPr>
            <a:picLocks noChangeAspect="1"/>
          </p:cNvPicPr>
          <p:nvPr/>
        </p:nvPicPr>
        <p:blipFill>
          <a:blip r:embed="rId3"/>
          <a:stretch>
            <a:fillRect/>
          </a:stretch>
        </p:blipFill>
        <p:spPr>
          <a:xfrm>
            <a:off x="3885687" y="1733948"/>
            <a:ext cx="6535430" cy="1097748"/>
          </a:xfrm>
          <a:prstGeom prst="rect">
            <a:avLst/>
          </a:prstGeom>
        </p:spPr>
      </p:pic>
      <p:pic>
        <p:nvPicPr>
          <p:cNvPr id="1026" name="Picture 2" descr="Research in Learning Technology: Vol 19, No 1 (Current issue)">
            <a:extLst>
              <a:ext uri="{FF2B5EF4-FFF2-40B4-BE49-F238E27FC236}">
                <a16:creationId xmlns:a16="http://schemas.microsoft.com/office/drawing/2014/main" id="{12CC0F09-4416-7D40-BF81-1EB5658CE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95754">
            <a:off x="4293015" y="2917614"/>
            <a:ext cx="25400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Journal of Educational Technology in Higher Education 1/2019  | springerprofessional.de">
            <a:extLst>
              <a:ext uri="{FF2B5EF4-FFF2-40B4-BE49-F238E27FC236}">
                <a16:creationId xmlns:a16="http://schemas.microsoft.com/office/drawing/2014/main" id="{4957D730-D076-4044-850C-55E207F57D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7110">
            <a:off x="7984826" y="3013676"/>
            <a:ext cx="2314823" cy="307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895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34FF-2DE5-408A-ABCF-796494C0FFFA}"/>
              </a:ext>
            </a:extLst>
          </p:cNvPr>
          <p:cNvSpPr>
            <a:spLocks noGrp="1"/>
          </p:cNvSpPr>
          <p:nvPr>
            <p:ph type="title"/>
          </p:nvPr>
        </p:nvSpPr>
        <p:spPr/>
        <p:txBody>
          <a:bodyPr/>
          <a:lstStyle/>
          <a:p>
            <a:r>
              <a:rPr lang="en-US" dirty="0"/>
              <a:t>Requirements of </a:t>
            </a:r>
            <a:r>
              <a:rPr lang="en-US" dirty="0" err="1"/>
              <a:t>ToE</a:t>
            </a:r>
            <a:endParaRPr lang="en-US" dirty="0"/>
          </a:p>
        </p:txBody>
      </p:sp>
      <p:sp>
        <p:nvSpPr>
          <p:cNvPr id="5" name="Text Placeholder 4">
            <a:extLst>
              <a:ext uri="{FF2B5EF4-FFF2-40B4-BE49-F238E27FC236}">
                <a16:creationId xmlns:a16="http://schemas.microsoft.com/office/drawing/2014/main" id="{30058A27-2693-CB42-84FF-4E91A1F9419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44466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EE7A-EABB-894E-8FED-93DAC573B749}"/>
              </a:ext>
            </a:extLst>
          </p:cNvPr>
          <p:cNvSpPr>
            <a:spLocks noGrp="1"/>
          </p:cNvSpPr>
          <p:nvPr>
            <p:ph type="title"/>
          </p:nvPr>
        </p:nvSpPr>
        <p:spPr/>
        <p:txBody>
          <a:bodyPr>
            <a:normAutofit/>
          </a:bodyPr>
          <a:lstStyle/>
          <a:p>
            <a:r>
              <a:rPr lang="en-US" dirty="0"/>
              <a:t>Scope of </a:t>
            </a:r>
            <a:r>
              <a:rPr lang="en-US" dirty="0" err="1"/>
              <a:t>ToE</a:t>
            </a:r>
            <a:endParaRPr lang="en-US" dirty="0"/>
          </a:p>
        </p:txBody>
      </p:sp>
      <p:sp>
        <p:nvSpPr>
          <p:cNvPr id="4" name="Text Placeholder 3">
            <a:extLst>
              <a:ext uri="{FF2B5EF4-FFF2-40B4-BE49-F238E27FC236}">
                <a16:creationId xmlns:a16="http://schemas.microsoft.com/office/drawing/2014/main" id="{66E24194-742A-4E41-BD3E-FA9890A1C254}"/>
              </a:ext>
            </a:extLst>
          </p:cNvPr>
          <p:cNvSpPr>
            <a:spLocks noGrp="1"/>
          </p:cNvSpPr>
          <p:nvPr>
            <p:ph idx="1"/>
          </p:nvPr>
        </p:nvSpPr>
        <p:spPr/>
        <p:txBody>
          <a:bodyPr/>
          <a:lstStyle/>
          <a:p>
            <a:r>
              <a:rPr lang="en-US" sz="3200" dirty="0"/>
              <a:t>The IEEE Transactions on Education (</a:t>
            </a:r>
            <a:r>
              <a:rPr lang="en-US" sz="3200" dirty="0" err="1"/>
              <a:t>ToE</a:t>
            </a:r>
            <a:r>
              <a:rPr lang="en-US" sz="3200" dirty="0"/>
              <a:t>) publishes significant and original scholarly contributions to </a:t>
            </a:r>
            <a:r>
              <a:rPr lang="en-US" sz="3200" b="1" dirty="0"/>
              <a:t>education in electrical and electronics engineering, computer engineering, computer science, and other fields within the scope of interest of IEEE</a:t>
            </a:r>
            <a:r>
              <a:rPr lang="en-US" sz="3200" dirty="0"/>
              <a:t>. Contributions must address discovery, integration, and/or application of knowledge in education in these fields. </a:t>
            </a:r>
          </a:p>
        </p:txBody>
      </p:sp>
    </p:spTree>
    <p:extLst>
      <p:ext uri="{BB962C8B-B14F-4D97-AF65-F5344CB8AC3E}">
        <p14:creationId xmlns:p14="http://schemas.microsoft.com/office/powerpoint/2010/main" val="3415109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2B1B-0A3C-8349-A6B7-1B29D5C97F09}"/>
              </a:ext>
            </a:extLst>
          </p:cNvPr>
          <p:cNvSpPr>
            <a:spLocks noGrp="1"/>
          </p:cNvSpPr>
          <p:nvPr>
            <p:ph type="title"/>
          </p:nvPr>
        </p:nvSpPr>
        <p:spPr/>
        <p:txBody>
          <a:bodyPr>
            <a:normAutofit/>
          </a:bodyPr>
          <a:lstStyle/>
          <a:p>
            <a:r>
              <a:rPr lang="en-US" dirty="0"/>
              <a:t>Scope of </a:t>
            </a:r>
            <a:r>
              <a:rPr lang="en-US" dirty="0" err="1"/>
              <a:t>ToE</a:t>
            </a:r>
            <a:endParaRPr lang="en-US" dirty="0"/>
          </a:p>
        </p:txBody>
      </p:sp>
      <p:sp>
        <p:nvSpPr>
          <p:cNvPr id="4" name="Text Placeholder 3">
            <a:extLst>
              <a:ext uri="{FF2B5EF4-FFF2-40B4-BE49-F238E27FC236}">
                <a16:creationId xmlns:a16="http://schemas.microsoft.com/office/drawing/2014/main" id="{2B4AEECF-F07F-DD42-84E5-12AD7021AFD8}"/>
              </a:ext>
            </a:extLst>
          </p:cNvPr>
          <p:cNvSpPr>
            <a:spLocks noGrp="1"/>
          </p:cNvSpPr>
          <p:nvPr>
            <p:ph idx="1"/>
          </p:nvPr>
        </p:nvSpPr>
        <p:spPr/>
        <p:txBody>
          <a:bodyPr/>
          <a:lstStyle/>
          <a:p>
            <a:r>
              <a:rPr lang="en-US" sz="2800" dirty="0"/>
              <a:t>Articles for publication in </a:t>
            </a:r>
            <a:r>
              <a:rPr lang="en-US" sz="2800" dirty="0" err="1"/>
              <a:t>ToE</a:t>
            </a:r>
            <a:r>
              <a:rPr lang="en-US" sz="2800" dirty="0"/>
              <a:t> are required to support contributions and assertions with </a:t>
            </a:r>
            <a:r>
              <a:rPr lang="en-US" sz="2800" b="1" dirty="0"/>
              <a:t>compelling evidence</a:t>
            </a:r>
            <a:r>
              <a:rPr lang="en-US" sz="2800" dirty="0"/>
              <a:t> and provide explicit, transparent descriptions of the processes through which the evidence is collected, analyzed, and interpreted. While characteristics of </a:t>
            </a:r>
            <a:r>
              <a:rPr lang="en-US" sz="2800" b="1" dirty="0"/>
              <a:t>compelling evidence </a:t>
            </a:r>
            <a:r>
              <a:rPr lang="en-US" sz="2800" dirty="0"/>
              <a:t>cannot be described to address every conceivable situation, generally assessment of the work being reported must go beyond student self-report and attitudinal data.</a:t>
            </a:r>
          </a:p>
        </p:txBody>
      </p:sp>
    </p:spTree>
    <p:extLst>
      <p:ext uri="{BB962C8B-B14F-4D97-AF65-F5344CB8AC3E}">
        <p14:creationId xmlns:p14="http://schemas.microsoft.com/office/powerpoint/2010/main" val="2015826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2ED0-8980-C449-B015-8AAFD1438399}"/>
              </a:ext>
            </a:extLst>
          </p:cNvPr>
          <p:cNvSpPr>
            <a:spLocks noGrp="1"/>
          </p:cNvSpPr>
          <p:nvPr>
            <p:ph type="title"/>
          </p:nvPr>
        </p:nvSpPr>
        <p:spPr/>
        <p:txBody>
          <a:bodyPr>
            <a:normAutofit/>
          </a:bodyPr>
          <a:lstStyle/>
          <a:p>
            <a:r>
              <a:rPr lang="en-US" dirty="0"/>
              <a:t>Requirements of IEEE </a:t>
            </a:r>
            <a:r>
              <a:rPr lang="en-US" dirty="0" err="1"/>
              <a:t>ToE</a:t>
            </a:r>
            <a:endParaRPr lang="en-US" dirty="0"/>
          </a:p>
        </p:txBody>
      </p:sp>
      <p:sp>
        <p:nvSpPr>
          <p:cNvPr id="4" name="Text Placeholder 3">
            <a:extLst>
              <a:ext uri="{FF2B5EF4-FFF2-40B4-BE49-F238E27FC236}">
                <a16:creationId xmlns:a16="http://schemas.microsoft.com/office/drawing/2014/main" id="{F52BA012-8C28-3848-9B6F-E7CD37F926B2}"/>
              </a:ext>
            </a:extLst>
          </p:cNvPr>
          <p:cNvSpPr>
            <a:spLocks noGrp="1"/>
          </p:cNvSpPr>
          <p:nvPr>
            <p:ph idx="1"/>
          </p:nvPr>
        </p:nvSpPr>
        <p:spPr/>
        <p:txBody>
          <a:bodyPr>
            <a:normAutofit lnSpcReduction="10000"/>
          </a:bodyPr>
          <a:lstStyle/>
          <a:p>
            <a:r>
              <a:rPr lang="en-GB" sz="2800" dirty="0"/>
              <a:t>Manuscripts must be submitted in journal format, as a Word or a PDF document. </a:t>
            </a:r>
          </a:p>
          <a:p>
            <a:r>
              <a:rPr lang="en-GB" sz="2800" dirty="0"/>
              <a:t>The journal requires a </a:t>
            </a:r>
            <a:r>
              <a:rPr lang="en-GB" sz="2800" i="1" dirty="0"/>
              <a:t>structured abstract</a:t>
            </a:r>
            <a:r>
              <a:rPr lang="en-GB" sz="2800" dirty="0"/>
              <a:t>. </a:t>
            </a:r>
          </a:p>
          <a:p>
            <a:r>
              <a:rPr lang="en-GB" sz="2800" dirty="0"/>
              <a:t>Manuscripts should be no longer than 8 journal pages for submission to Application or Discovery. Submissions to integration may be up to 10 journal pages. </a:t>
            </a:r>
          </a:p>
          <a:p>
            <a:r>
              <a:rPr lang="en-GB" sz="2800" dirty="0"/>
              <a:t>IEEE supports the publication of author names in the native language alongside the English version of the names in the author list of an article. </a:t>
            </a:r>
          </a:p>
          <a:p>
            <a:endParaRPr lang="en-GB" sz="2400" dirty="0"/>
          </a:p>
          <a:p>
            <a:pPr marL="76200" indent="0">
              <a:buNone/>
            </a:pPr>
            <a:endParaRPr lang="en-GB" dirty="0"/>
          </a:p>
          <a:p>
            <a:endParaRPr lang="en-GB" dirty="0"/>
          </a:p>
          <a:p>
            <a:endParaRPr lang="en-GB" dirty="0"/>
          </a:p>
          <a:p>
            <a:endParaRPr lang="en-GB" dirty="0"/>
          </a:p>
          <a:p>
            <a:endParaRPr lang="en-US" b="1" dirty="0"/>
          </a:p>
        </p:txBody>
      </p:sp>
    </p:spTree>
    <p:extLst>
      <p:ext uri="{BB962C8B-B14F-4D97-AF65-F5344CB8AC3E}">
        <p14:creationId xmlns:p14="http://schemas.microsoft.com/office/powerpoint/2010/main" val="3909517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7F7AD-12D9-3B44-8BB0-01008E92ED4F}"/>
              </a:ext>
            </a:extLst>
          </p:cNvPr>
          <p:cNvSpPr>
            <a:spLocks noGrp="1"/>
          </p:cNvSpPr>
          <p:nvPr>
            <p:ph type="title"/>
          </p:nvPr>
        </p:nvSpPr>
        <p:spPr/>
        <p:txBody>
          <a:bodyPr>
            <a:normAutofit/>
          </a:bodyPr>
          <a:lstStyle/>
          <a:p>
            <a:r>
              <a:rPr lang="en-US" dirty="0"/>
              <a:t>About IEEE </a:t>
            </a:r>
            <a:r>
              <a:rPr lang="en-US" dirty="0" err="1"/>
              <a:t>ToE</a:t>
            </a:r>
            <a:endParaRPr lang="en-US" dirty="0"/>
          </a:p>
        </p:txBody>
      </p:sp>
      <p:sp>
        <p:nvSpPr>
          <p:cNvPr id="4" name="Text Placeholder 3">
            <a:extLst>
              <a:ext uri="{FF2B5EF4-FFF2-40B4-BE49-F238E27FC236}">
                <a16:creationId xmlns:a16="http://schemas.microsoft.com/office/drawing/2014/main" id="{52A9C6C8-F104-7949-9C36-EDEAE7C46589}"/>
              </a:ext>
            </a:extLst>
          </p:cNvPr>
          <p:cNvSpPr>
            <a:spLocks noGrp="1"/>
          </p:cNvSpPr>
          <p:nvPr>
            <p:ph idx="1"/>
          </p:nvPr>
        </p:nvSpPr>
        <p:spPr/>
        <p:txBody>
          <a:bodyPr/>
          <a:lstStyle/>
          <a:p>
            <a:r>
              <a:rPr lang="en-GB" sz="2800" dirty="0"/>
              <a:t>This publication is a hybrid journal, allowing either Traditional manuscript submission or Open Access (author-pays OA) manuscript submission.</a:t>
            </a:r>
          </a:p>
          <a:p>
            <a:r>
              <a:rPr lang="en-GB" sz="2800" dirty="0"/>
              <a:t>Corresponding authors from low-income countries are eligible for waived or reduced Open Access APCs.</a:t>
            </a:r>
          </a:p>
          <a:p>
            <a:r>
              <a:rPr lang="en-GB" sz="2800" dirty="0"/>
              <a:t>Reviewing is single-blind</a:t>
            </a:r>
          </a:p>
          <a:p>
            <a:pPr lvl="1"/>
            <a:r>
              <a:rPr lang="en-GB" sz="2600" dirty="0"/>
              <a:t>Reviews know authors, but reviewers anonymous. </a:t>
            </a:r>
          </a:p>
          <a:p>
            <a:endParaRPr lang="en-US" dirty="0"/>
          </a:p>
        </p:txBody>
      </p:sp>
    </p:spTree>
    <p:extLst>
      <p:ext uri="{BB962C8B-B14F-4D97-AF65-F5344CB8AC3E}">
        <p14:creationId xmlns:p14="http://schemas.microsoft.com/office/powerpoint/2010/main" val="92156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B6E83-78F7-E343-9F3C-CCB1640103FD}"/>
              </a:ext>
            </a:extLst>
          </p:cNvPr>
          <p:cNvSpPr>
            <a:spLocks noGrp="1"/>
          </p:cNvSpPr>
          <p:nvPr>
            <p:ph type="title"/>
          </p:nvPr>
        </p:nvSpPr>
        <p:spPr/>
        <p:txBody>
          <a:bodyPr>
            <a:normAutofit/>
          </a:bodyPr>
          <a:lstStyle/>
          <a:p>
            <a:r>
              <a:rPr lang="en-US" dirty="0"/>
              <a:t>Styles of Research</a:t>
            </a:r>
          </a:p>
        </p:txBody>
      </p:sp>
      <p:sp>
        <p:nvSpPr>
          <p:cNvPr id="3" name="Subtitle 2">
            <a:extLst>
              <a:ext uri="{FF2B5EF4-FFF2-40B4-BE49-F238E27FC236}">
                <a16:creationId xmlns:a16="http://schemas.microsoft.com/office/drawing/2014/main" id="{0263281A-95B5-724A-AD8B-E9D93FAA9B70}"/>
              </a:ext>
            </a:extLst>
          </p:cNvPr>
          <p:cNvSpPr>
            <a:spLocks noGrp="1"/>
          </p:cNvSpPr>
          <p:nvPr>
            <p:ph idx="1"/>
          </p:nvPr>
        </p:nvSpPr>
        <p:spPr/>
        <p:txBody>
          <a:bodyPr>
            <a:normAutofit/>
          </a:bodyPr>
          <a:lstStyle/>
          <a:p>
            <a:r>
              <a:rPr lang="en-GB" sz="2400" dirty="0"/>
              <a:t>Boyer’s Model of Scholarship</a:t>
            </a:r>
          </a:p>
          <a:p>
            <a:r>
              <a:rPr lang="en-GB" sz="2400" dirty="0">
                <a:hlinkClick r:id="rId3" tooltip="Scholarship of Application: IEEE Transactions on Education"/>
              </a:rPr>
              <a:t>Scholarship of Application</a:t>
            </a:r>
            <a:r>
              <a:rPr lang="en-GB" sz="2400" dirty="0"/>
              <a:t> – application, in an electrical or computer engineering context, of prior educational research.</a:t>
            </a:r>
          </a:p>
          <a:p>
            <a:r>
              <a:rPr lang="en-GB" sz="2400" dirty="0">
                <a:hlinkClick r:id="rId4" tooltip="Scholarship of Discovery: IEEE Transactions on Education"/>
              </a:rPr>
              <a:t>Scholarship of Discovery</a:t>
            </a:r>
            <a:r>
              <a:rPr lang="en-GB" sz="2400" dirty="0"/>
              <a:t> – new knowledge in the field of education in an electrical or computer engineering context</a:t>
            </a:r>
          </a:p>
          <a:p>
            <a:r>
              <a:rPr lang="en-GB" sz="2400" dirty="0">
                <a:hlinkClick r:id="rId5" tooltip="Scholarship of Integration: IEEE Transactions on Education"/>
              </a:rPr>
              <a:t>Scholarship of Integration</a:t>
            </a:r>
            <a:r>
              <a:rPr lang="en-GB" sz="2400" dirty="0"/>
              <a:t> – multidisciplinary, integrative, and/or interpretive syntheses across prior research to identify patterns, themes, trends, needs, and opportunities, still within an electrical or computer engineering context, upon which other scholars can build.</a:t>
            </a:r>
          </a:p>
          <a:p>
            <a:endParaRPr lang="en-US" sz="2400" dirty="0"/>
          </a:p>
        </p:txBody>
      </p:sp>
    </p:spTree>
    <p:extLst>
      <p:ext uri="{BB962C8B-B14F-4D97-AF65-F5344CB8AC3E}">
        <p14:creationId xmlns:p14="http://schemas.microsoft.com/office/powerpoint/2010/main" val="253220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2C184-E137-3C4B-9779-EE5E35B33AE3}"/>
              </a:ext>
            </a:extLst>
          </p:cNvPr>
          <p:cNvSpPr>
            <a:spLocks noGrp="1"/>
          </p:cNvSpPr>
          <p:nvPr>
            <p:ph type="title"/>
          </p:nvPr>
        </p:nvSpPr>
        <p:spPr/>
        <p:txBody>
          <a:bodyPr>
            <a:normAutofit/>
          </a:bodyPr>
          <a:lstStyle/>
          <a:p>
            <a:r>
              <a:rPr lang="en-GB" dirty="0"/>
              <a:t>The Scholarship of Application</a:t>
            </a:r>
            <a:endParaRPr lang="en-US" dirty="0"/>
          </a:p>
        </p:txBody>
      </p:sp>
      <p:sp>
        <p:nvSpPr>
          <p:cNvPr id="4" name="Text Placeholder 3">
            <a:extLst>
              <a:ext uri="{FF2B5EF4-FFF2-40B4-BE49-F238E27FC236}">
                <a16:creationId xmlns:a16="http://schemas.microsoft.com/office/drawing/2014/main" id="{3E7BDA89-9FD1-D943-AE53-4EA164D67D27}"/>
              </a:ext>
            </a:extLst>
          </p:cNvPr>
          <p:cNvSpPr>
            <a:spLocks noGrp="1"/>
          </p:cNvSpPr>
          <p:nvPr>
            <p:ph idx="1"/>
          </p:nvPr>
        </p:nvSpPr>
        <p:spPr/>
        <p:txBody>
          <a:bodyPr/>
          <a:lstStyle/>
          <a:p>
            <a:r>
              <a:rPr lang="en-GB" sz="2800" dirty="0"/>
              <a:t>Contributions within this area of scholarship typically describe how prior research on learning and teaching (either general research, or research in a specific knowledge domain such as engineering) has been applied to create or design educational activities.</a:t>
            </a:r>
          </a:p>
          <a:p>
            <a:r>
              <a:rPr lang="en-GB" sz="2800" dirty="0"/>
              <a:t>These activities include, but are not limited to, courses, course segments, curricula, laboratory experiments, course projects, capstone courses, and outreach activities.</a:t>
            </a:r>
            <a:endParaRPr lang="en-US" sz="2800" dirty="0"/>
          </a:p>
        </p:txBody>
      </p:sp>
    </p:spTree>
    <p:extLst>
      <p:ext uri="{BB962C8B-B14F-4D97-AF65-F5344CB8AC3E}">
        <p14:creationId xmlns:p14="http://schemas.microsoft.com/office/powerpoint/2010/main" val="4205837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10BC0-8572-4E99-9605-0A5088776B03}"/>
              </a:ext>
            </a:extLst>
          </p:cNvPr>
          <p:cNvSpPr>
            <a:spLocks noGrp="1"/>
          </p:cNvSpPr>
          <p:nvPr>
            <p:ph type="title"/>
          </p:nvPr>
        </p:nvSpPr>
        <p:spPr>
          <a:xfrm>
            <a:off x="457200" y="4019204"/>
            <a:ext cx="3200400" cy="2286000"/>
          </a:xfrm>
        </p:spPr>
        <p:txBody>
          <a:bodyPr/>
          <a:lstStyle/>
          <a:p>
            <a:r>
              <a:rPr lang="en-US" dirty="0"/>
              <a:t>John Mitchell</a:t>
            </a:r>
          </a:p>
        </p:txBody>
      </p:sp>
      <p:pic>
        <p:nvPicPr>
          <p:cNvPr id="4" name="Picture 3">
            <a:extLst>
              <a:ext uri="{FF2B5EF4-FFF2-40B4-BE49-F238E27FC236}">
                <a16:creationId xmlns:a16="http://schemas.microsoft.com/office/drawing/2014/main" id="{C1AD93B0-759C-8649-B1C2-9CA10A8C4B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976" y="942298"/>
            <a:ext cx="3110847" cy="4092491"/>
          </a:xfrm>
          <a:prstGeom prst="rect">
            <a:avLst/>
          </a:prstGeom>
        </p:spPr>
      </p:pic>
      <p:sp>
        <p:nvSpPr>
          <p:cNvPr id="5" name="Content Placeholder 4">
            <a:extLst>
              <a:ext uri="{FF2B5EF4-FFF2-40B4-BE49-F238E27FC236}">
                <a16:creationId xmlns:a16="http://schemas.microsoft.com/office/drawing/2014/main" id="{672E78A9-0C5F-534A-8586-6261FBC3735B}"/>
              </a:ext>
            </a:extLst>
          </p:cNvPr>
          <p:cNvSpPr>
            <a:spLocks noGrp="1"/>
          </p:cNvSpPr>
          <p:nvPr>
            <p:ph idx="1"/>
          </p:nvPr>
        </p:nvSpPr>
        <p:spPr>
          <a:xfrm>
            <a:off x="4800600" y="731520"/>
            <a:ext cx="6593440" cy="5257800"/>
          </a:xfrm>
        </p:spPr>
        <p:txBody>
          <a:bodyPr>
            <a:normAutofit lnSpcReduction="10000"/>
          </a:bodyPr>
          <a:lstStyle/>
          <a:p>
            <a:r>
              <a:rPr lang="en-US" sz="2400" dirty="0"/>
              <a:t>Editor-in-Chief, IEEE Transactions on Education </a:t>
            </a:r>
          </a:p>
          <a:p>
            <a:endParaRPr lang="en-US" sz="2400" dirty="0"/>
          </a:p>
          <a:p>
            <a:r>
              <a:rPr lang="en-US" sz="2400" dirty="0"/>
              <a:t>Department of Electronic and Electrical Engineering, University College London (UCL), London UK</a:t>
            </a:r>
          </a:p>
          <a:p>
            <a:pPr lvl="1"/>
            <a:r>
              <a:rPr lang="en-US" sz="2000" dirty="0"/>
              <a:t>Professor of Communications Systems Engineering</a:t>
            </a:r>
          </a:p>
          <a:p>
            <a:r>
              <a:rPr lang="en-US" sz="2400" dirty="0"/>
              <a:t>Former Vice-Dean Education, UCL Faculty of Engineering Science</a:t>
            </a:r>
          </a:p>
          <a:p>
            <a:r>
              <a:rPr lang="en-US" sz="2400" dirty="0"/>
              <a:t>Co-Director of the UCL Centre for Engineering Education</a:t>
            </a:r>
          </a:p>
          <a:p>
            <a:r>
              <a:rPr lang="en-US" sz="2400" dirty="0"/>
              <a:t>From 2012 was involved in a cross-faculty curriculum revision exercise to introduce inter-department working and problem-based learning into the curriculum at UCL.</a:t>
            </a:r>
          </a:p>
          <a:p>
            <a:endParaRPr lang="en-US" sz="2400" dirty="0"/>
          </a:p>
          <a:p>
            <a:endParaRPr lang="en-US" dirty="0"/>
          </a:p>
        </p:txBody>
      </p:sp>
    </p:spTree>
    <p:extLst>
      <p:ext uri="{BB962C8B-B14F-4D97-AF65-F5344CB8AC3E}">
        <p14:creationId xmlns:p14="http://schemas.microsoft.com/office/powerpoint/2010/main" val="3778398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9673-DA8F-E54B-8182-486AF68104FD}"/>
              </a:ext>
            </a:extLst>
          </p:cNvPr>
          <p:cNvSpPr>
            <a:spLocks noGrp="1"/>
          </p:cNvSpPr>
          <p:nvPr>
            <p:ph type="title"/>
          </p:nvPr>
        </p:nvSpPr>
        <p:spPr/>
        <p:txBody>
          <a:bodyPr>
            <a:normAutofit/>
          </a:bodyPr>
          <a:lstStyle/>
          <a:p>
            <a:r>
              <a:rPr lang="en-GB" dirty="0"/>
              <a:t>The Scholarship of Discovery</a:t>
            </a:r>
            <a:endParaRPr lang="en-US" dirty="0"/>
          </a:p>
        </p:txBody>
      </p:sp>
      <p:sp>
        <p:nvSpPr>
          <p:cNvPr id="4" name="Text Placeholder 3">
            <a:extLst>
              <a:ext uri="{FF2B5EF4-FFF2-40B4-BE49-F238E27FC236}">
                <a16:creationId xmlns:a16="http://schemas.microsoft.com/office/drawing/2014/main" id="{D6A9DC20-09A9-E744-A3FC-E57302A4F60F}"/>
              </a:ext>
            </a:extLst>
          </p:cNvPr>
          <p:cNvSpPr>
            <a:spLocks noGrp="1"/>
          </p:cNvSpPr>
          <p:nvPr>
            <p:ph idx="1"/>
          </p:nvPr>
        </p:nvSpPr>
        <p:spPr/>
        <p:txBody>
          <a:bodyPr/>
          <a:lstStyle/>
          <a:p>
            <a:r>
              <a:rPr lang="en-GB" sz="2400" dirty="0"/>
              <a:t>Contributions within this area of scholarship will be primarily in the form of </a:t>
            </a:r>
            <a:r>
              <a:rPr lang="en-GB" sz="2400" b="1" dirty="0"/>
              <a:t>new knowledge</a:t>
            </a:r>
            <a:r>
              <a:rPr lang="en-GB" sz="2400" dirty="0"/>
              <a:t> in in the field of education.</a:t>
            </a:r>
          </a:p>
          <a:p>
            <a:r>
              <a:rPr lang="en-GB" sz="2400" dirty="0"/>
              <a:t>One example might be a tool or process for assessing learning in an area within EE, </a:t>
            </a:r>
            <a:r>
              <a:rPr lang="en-GB" sz="2400" dirty="0" err="1"/>
              <a:t>CpE</a:t>
            </a:r>
            <a:r>
              <a:rPr lang="en-GB" sz="2400" dirty="0"/>
              <a:t>, or other; another might be an explanation of difficulties that students encounter when learning one or more concepts. There exist many other forms that new knowledge might take, but to be published a paper must assert that new knowledge is being contributed by demonstrating an intimate understanding of prior contributions.</a:t>
            </a:r>
            <a:endParaRPr lang="en-US" sz="2400" dirty="0"/>
          </a:p>
        </p:txBody>
      </p:sp>
    </p:spTree>
    <p:extLst>
      <p:ext uri="{BB962C8B-B14F-4D97-AF65-F5344CB8AC3E}">
        <p14:creationId xmlns:p14="http://schemas.microsoft.com/office/powerpoint/2010/main" val="1625555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24E91-4EB9-B042-A887-27F87207A73C}"/>
              </a:ext>
            </a:extLst>
          </p:cNvPr>
          <p:cNvSpPr>
            <a:spLocks noGrp="1"/>
          </p:cNvSpPr>
          <p:nvPr>
            <p:ph type="title"/>
          </p:nvPr>
        </p:nvSpPr>
        <p:spPr/>
        <p:txBody>
          <a:bodyPr>
            <a:normAutofit/>
          </a:bodyPr>
          <a:lstStyle/>
          <a:p>
            <a:r>
              <a:rPr lang="en-GB" dirty="0"/>
              <a:t>The Scholarship of Integration</a:t>
            </a:r>
            <a:endParaRPr lang="en-US" dirty="0"/>
          </a:p>
        </p:txBody>
      </p:sp>
      <p:sp>
        <p:nvSpPr>
          <p:cNvPr id="4" name="Text Placeholder 3">
            <a:extLst>
              <a:ext uri="{FF2B5EF4-FFF2-40B4-BE49-F238E27FC236}">
                <a16:creationId xmlns:a16="http://schemas.microsoft.com/office/drawing/2014/main" id="{E37459A6-AD4B-F94B-91FF-F36F3574BF80}"/>
              </a:ext>
            </a:extLst>
          </p:cNvPr>
          <p:cNvSpPr>
            <a:spLocks noGrp="1"/>
          </p:cNvSpPr>
          <p:nvPr>
            <p:ph idx="1"/>
          </p:nvPr>
        </p:nvSpPr>
        <p:spPr/>
        <p:txBody>
          <a:bodyPr/>
          <a:lstStyle/>
          <a:p>
            <a:r>
              <a:rPr lang="en-GB" sz="3200" dirty="0"/>
              <a:t>Contributions within this area of scholarship will often be multidisciplinary, integrative, and/or interpretive syntheses across vast prior research to identify patterns, themes, trends, needs, and opportunities upon which other scholars can build.</a:t>
            </a:r>
          </a:p>
          <a:p>
            <a:r>
              <a:rPr lang="en-GB" sz="3200" dirty="0"/>
              <a:t>For example, systematic literature reviews or meta-analysis studies.</a:t>
            </a:r>
            <a:endParaRPr lang="en-US" sz="3200" dirty="0"/>
          </a:p>
        </p:txBody>
      </p:sp>
    </p:spTree>
    <p:extLst>
      <p:ext uri="{BB962C8B-B14F-4D97-AF65-F5344CB8AC3E}">
        <p14:creationId xmlns:p14="http://schemas.microsoft.com/office/powerpoint/2010/main" val="2571892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F264C4-F46D-B54E-BF4C-B8BDF94BCB7F}"/>
              </a:ext>
            </a:extLst>
          </p:cNvPr>
          <p:cNvSpPr>
            <a:spLocks noGrp="1"/>
          </p:cNvSpPr>
          <p:nvPr>
            <p:ph type="title"/>
          </p:nvPr>
        </p:nvSpPr>
        <p:spPr/>
        <p:txBody>
          <a:bodyPr/>
          <a:lstStyle/>
          <a:p>
            <a:r>
              <a:rPr lang="en-US" dirty="0"/>
              <a:t>Structured Abstracts</a:t>
            </a:r>
          </a:p>
        </p:txBody>
      </p:sp>
      <p:sp>
        <p:nvSpPr>
          <p:cNvPr id="6" name="Text Placeholder 5">
            <a:extLst>
              <a:ext uri="{FF2B5EF4-FFF2-40B4-BE49-F238E27FC236}">
                <a16:creationId xmlns:a16="http://schemas.microsoft.com/office/drawing/2014/main" id="{3A452241-692F-2849-939F-0C8674C24FA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65074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A86E-6A76-C245-8E76-35F489B371A6}"/>
              </a:ext>
            </a:extLst>
          </p:cNvPr>
          <p:cNvSpPr>
            <a:spLocks noGrp="1"/>
          </p:cNvSpPr>
          <p:nvPr>
            <p:ph type="title"/>
          </p:nvPr>
        </p:nvSpPr>
        <p:spPr/>
        <p:txBody>
          <a:bodyPr>
            <a:normAutofit/>
          </a:bodyPr>
          <a:lstStyle/>
          <a:p>
            <a:r>
              <a:rPr lang="en-US" dirty="0"/>
              <a:t>Structured Abstract</a:t>
            </a:r>
          </a:p>
        </p:txBody>
      </p:sp>
      <p:sp>
        <p:nvSpPr>
          <p:cNvPr id="4" name="Text Placeholder 3">
            <a:extLst>
              <a:ext uri="{FF2B5EF4-FFF2-40B4-BE49-F238E27FC236}">
                <a16:creationId xmlns:a16="http://schemas.microsoft.com/office/drawing/2014/main" id="{A0950372-6CD4-184C-8578-A310F780A050}"/>
              </a:ext>
            </a:extLst>
          </p:cNvPr>
          <p:cNvSpPr>
            <a:spLocks noGrp="1"/>
          </p:cNvSpPr>
          <p:nvPr>
            <p:ph idx="1"/>
          </p:nvPr>
        </p:nvSpPr>
        <p:spPr/>
        <p:txBody>
          <a:bodyPr/>
          <a:lstStyle/>
          <a:p>
            <a:r>
              <a:rPr lang="en-GB" dirty="0"/>
              <a:t>1)  The abstract should be no longer than 250 words. </a:t>
            </a:r>
          </a:p>
          <a:p>
            <a:r>
              <a:rPr lang="en-GB" dirty="0"/>
              <a:t>2)  Briefly means 1 or 2 sentences. </a:t>
            </a:r>
          </a:p>
          <a:p>
            <a:r>
              <a:rPr lang="en-GB" dirty="0"/>
              <a:t>3)  Abstract should not contain references. </a:t>
            </a:r>
          </a:p>
          <a:p>
            <a:r>
              <a:rPr lang="en-GB" dirty="0"/>
              <a:t>4)  Abstract should focus on issues in education in electrical and electronics engineering, computer engineering, computer science, and other fields within the scope of interest of IEEE. Manuscript contributions are expected to be applicable to a broad array of constituencies, from many institutions, regions and countries, so submissions should not focus specifically on one of these classifications. Therefore, references to specific geographic regions, specific institutions, specific programs, etc. should be avoided in the abstract. </a:t>
            </a:r>
          </a:p>
          <a:p>
            <a:endParaRPr lang="en-US" dirty="0"/>
          </a:p>
        </p:txBody>
      </p:sp>
    </p:spTree>
    <p:extLst>
      <p:ext uri="{BB962C8B-B14F-4D97-AF65-F5344CB8AC3E}">
        <p14:creationId xmlns:p14="http://schemas.microsoft.com/office/powerpoint/2010/main" val="1899225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059C-3496-B249-B4E1-96A79763CF71}"/>
              </a:ext>
            </a:extLst>
          </p:cNvPr>
          <p:cNvSpPr>
            <a:spLocks noGrp="1"/>
          </p:cNvSpPr>
          <p:nvPr>
            <p:ph type="ctrTitle"/>
          </p:nvPr>
        </p:nvSpPr>
        <p:spPr/>
        <p:txBody>
          <a:bodyPr>
            <a:normAutofit fontScale="90000"/>
          </a:bodyPr>
          <a:lstStyle/>
          <a:p>
            <a:r>
              <a:rPr lang="en-US" dirty="0"/>
              <a:t>Structured Abstract – 1. Contribution</a:t>
            </a:r>
          </a:p>
        </p:txBody>
      </p:sp>
      <p:sp>
        <p:nvSpPr>
          <p:cNvPr id="3" name="Subtitle 2">
            <a:extLst>
              <a:ext uri="{FF2B5EF4-FFF2-40B4-BE49-F238E27FC236}">
                <a16:creationId xmlns:a16="http://schemas.microsoft.com/office/drawing/2014/main" id="{FA2FE262-B34E-424A-A2FC-A0BDC87887DE}"/>
              </a:ext>
            </a:extLst>
          </p:cNvPr>
          <p:cNvSpPr>
            <a:spLocks noGrp="1"/>
          </p:cNvSpPr>
          <p:nvPr>
            <p:ph type="subTitle" idx="1"/>
          </p:nvPr>
        </p:nvSpPr>
        <p:spPr/>
        <p:txBody>
          <a:bodyPr>
            <a:normAutofit fontScale="85000" lnSpcReduction="20000"/>
          </a:bodyPr>
          <a:lstStyle/>
          <a:p>
            <a:r>
              <a:rPr lang="en-US" dirty="0"/>
              <a:t>All Areas</a:t>
            </a:r>
          </a:p>
        </p:txBody>
      </p:sp>
      <p:sp>
        <p:nvSpPr>
          <p:cNvPr id="4" name="Text Placeholder 3">
            <a:extLst>
              <a:ext uri="{FF2B5EF4-FFF2-40B4-BE49-F238E27FC236}">
                <a16:creationId xmlns:a16="http://schemas.microsoft.com/office/drawing/2014/main" id="{048E7D08-9983-D64E-89D2-39C3849A3893}"/>
              </a:ext>
            </a:extLst>
          </p:cNvPr>
          <p:cNvSpPr>
            <a:spLocks noGrp="1"/>
          </p:cNvSpPr>
          <p:nvPr>
            <p:ph type="body" idx="2"/>
          </p:nvPr>
        </p:nvSpPr>
        <p:spPr/>
        <p:txBody>
          <a:bodyPr/>
          <a:lstStyle/>
          <a:p>
            <a:r>
              <a:rPr lang="en-GB" sz="3200" b="1" dirty="0"/>
              <a:t>Application: </a:t>
            </a:r>
            <a:r>
              <a:rPr lang="en-GB" sz="3200" dirty="0"/>
              <a:t>Contributions are expected go beyond description of an approach. Briefly describe what has been learned from the study and what is distinctive and/or novel about the approach described in the study. </a:t>
            </a:r>
          </a:p>
          <a:p>
            <a:r>
              <a:rPr lang="en-GB" sz="3200" b="1" dirty="0"/>
              <a:t>Discovery / Integration: </a:t>
            </a:r>
            <a:r>
              <a:rPr lang="en-GB" sz="3200" dirty="0"/>
              <a:t>Briefly describe the new knowledge emerging from the study.</a:t>
            </a:r>
          </a:p>
        </p:txBody>
      </p:sp>
    </p:spTree>
    <p:extLst>
      <p:ext uri="{BB962C8B-B14F-4D97-AF65-F5344CB8AC3E}">
        <p14:creationId xmlns:p14="http://schemas.microsoft.com/office/powerpoint/2010/main" val="1587419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3FA8-D649-6048-948F-6E7C3DE29698}"/>
              </a:ext>
            </a:extLst>
          </p:cNvPr>
          <p:cNvSpPr>
            <a:spLocks noGrp="1"/>
          </p:cNvSpPr>
          <p:nvPr>
            <p:ph type="ctrTitle"/>
          </p:nvPr>
        </p:nvSpPr>
        <p:spPr/>
        <p:txBody>
          <a:bodyPr>
            <a:normAutofit fontScale="90000"/>
          </a:bodyPr>
          <a:lstStyle/>
          <a:p>
            <a:r>
              <a:rPr lang="en-US" dirty="0"/>
              <a:t>Structured Abstract – 2. </a:t>
            </a:r>
            <a:r>
              <a:rPr lang="en-GB" dirty="0"/>
              <a:t>Background: </a:t>
            </a:r>
            <a:br>
              <a:rPr lang="en-GB" dirty="0"/>
            </a:br>
            <a:endParaRPr lang="en-US" dirty="0"/>
          </a:p>
        </p:txBody>
      </p:sp>
      <p:sp>
        <p:nvSpPr>
          <p:cNvPr id="3" name="Subtitle 2">
            <a:extLst>
              <a:ext uri="{FF2B5EF4-FFF2-40B4-BE49-F238E27FC236}">
                <a16:creationId xmlns:a16="http://schemas.microsoft.com/office/drawing/2014/main" id="{42FB13DE-4E9F-324B-AF4A-4462E3D9F2C9}"/>
              </a:ext>
            </a:extLst>
          </p:cNvPr>
          <p:cNvSpPr>
            <a:spLocks noGrp="1"/>
          </p:cNvSpPr>
          <p:nvPr>
            <p:ph type="subTitle" idx="1"/>
          </p:nvPr>
        </p:nvSpPr>
        <p:spPr/>
        <p:txBody>
          <a:bodyPr>
            <a:normAutofit fontScale="85000" lnSpcReduction="20000"/>
          </a:bodyPr>
          <a:lstStyle/>
          <a:p>
            <a:r>
              <a:rPr lang="en-US" dirty="0"/>
              <a:t>All areas</a:t>
            </a:r>
          </a:p>
        </p:txBody>
      </p:sp>
      <p:sp>
        <p:nvSpPr>
          <p:cNvPr id="4" name="Text Placeholder 3">
            <a:extLst>
              <a:ext uri="{FF2B5EF4-FFF2-40B4-BE49-F238E27FC236}">
                <a16:creationId xmlns:a16="http://schemas.microsoft.com/office/drawing/2014/main" id="{0A018DAD-7B57-1241-B271-D05B8A0F9B44}"/>
              </a:ext>
            </a:extLst>
          </p:cNvPr>
          <p:cNvSpPr>
            <a:spLocks noGrp="1"/>
          </p:cNvSpPr>
          <p:nvPr>
            <p:ph type="body" idx="2"/>
          </p:nvPr>
        </p:nvSpPr>
        <p:spPr/>
        <p:txBody>
          <a:bodyPr/>
          <a:lstStyle/>
          <a:p>
            <a:r>
              <a:rPr lang="en-GB" sz="3200" dirty="0"/>
              <a:t>Briefly describe the rationale for the study presented in manuscript, that is, why is the study needed? The background is expected to establish context that suggests the study has broad application in many programs across the world. </a:t>
            </a:r>
          </a:p>
          <a:p>
            <a:endParaRPr lang="en-US" sz="3200" dirty="0"/>
          </a:p>
        </p:txBody>
      </p:sp>
    </p:spTree>
    <p:extLst>
      <p:ext uri="{BB962C8B-B14F-4D97-AF65-F5344CB8AC3E}">
        <p14:creationId xmlns:p14="http://schemas.microsoft.com/office/powerpoint/2010/main" val="3967638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3FA8-D649-6048-948F-6E7C3DE29698}"/>
              </a:ext>
            </a:extLst>
          </p:cNvPr>
          <p:cNvSpPr>
            <a:spLocks noGrp="1"/>
          </p:cNvSpPr>
          <p:nvPr>
            <p:ph type="ctrTitle"/>
          </p:nvPr>
        </p:nvSpPr>
        <p:spPr/>
        <p:txBody>
          <a:bodyPr>
            <a:normAutofit fontScale="90000"/>
          </a:bodyPr>
          <a:lstStyle/>
          <a:p>
            <a:r>
              <a:rPr lang="en-US" dirty="0"/>
              <a:t>Structured Abstract – 3.</a:t>
            </a:r>
          </a:p>
        </p:txBody>
      </p:sp>
      <p:sp>
        <p:nvSpPr>
          <p:cNvPr id="3" name="Subtitle 2">
            <a:extLst>
              <a:ext uri="{FF2B5EF4-FFF2-40B4-BE49-F238E27FC236}">
                <a16:creationId xmlns:a16="http://schemas.microsoft.com/office/drawing/2014/main" id="{42FB13DE-4E9F-324B-AF4A-4462E3D9F2C9}"/>
              </a:ext>
            </a:extLst>
          </p:cNvPr>
          <p:cNvSpPr>
            <a:spLocks noGrp="1"/>
          </p:cNvSpPr>
          <p:nvPr>
            <p:ph type="subTitle" idx="1"/>
          </p:nvPr>
        </p:nvSpPr>
        <p:spPr/>
        <p:txBody>
          <a:bodyPr>
            <a:normAutofit fontScale="85000" lnSpcReduction="20000"/>
          </a:bodyPr>
          <a:lstStyle/>
          <a:p>
            <a:r>
              <a:rPr lang="en-US" dirty="0"/>
              <a:t>Application - Intended Outcomes </a:t>
            </a:r>
          </a:p>
        </p:txBody>
      </p:sp>
      <p:sp>
        <p:nvSpPr>
          <p:cNvPr id="4" name="Text Placeholder 3">
            <a:extLst>
              <a:ext uri="{FF2B5EF4-FFF2-40B4-BE49-F238E27FC236}">
                <a16:creationId xmlns:a16="http://schemas.microsoft.com/office/drawing/2014/main" id="{0A018DAD-7B57-1241-B271-D05B8A0F9B44}"/>
              </a:ext>
            </a:extLst>
          </p:cNvPr>
          <p:cNvSpPr>
            <a:spLocks noGrp="1"/>
          </p:cNvSpPr>
          <p:nvPr>
            <p:ph type="body" idx="2"/>
          </p:nvPr>
        </p:nvSpPr>
        <p:spPr/>
        <p:txBody>
          <a:bodyPr/>
          <a:lstStyle/>
          <a:p>
            <a:r>
              <a:rPr lang="en-GB" sz="3200" dirty="0"/>
              <a:t>Briefly list desired outcomes of the approach.</a:t>
            </a:r>
          </a:p>
          <a:p>
            <a:pPr marL="76200" indent="0">
              <a:buNone/>
            </a:pPr>
            <a:endParaRPr lang="en-GB" sz="3200" dirty="0"/>
          </a:p>
          <a:p>
            <a:endParaRPr lang="en-GB" sz="3200" dirty="0"/>
          </a:p>
          <a:p>
            <a:r>
              <a:rPr lang="en-GB" sz="3200" dirty="0"/>
              <a:t>Briefly present the research questions that the study is intended to address. </a:t>
            </a:r>
            <a:br>
              <a:rPr lang="en-GB" dirty="0"/>
            </a:br>
            <a:endParaRPr lang="en-GB" dirty="0"/>
          </a:p>
        </p:txBody>
      </p:sp>
      <p:sp>
        <p:nvSpPr>
          <p:cNvPr id="5" name="Subtitle 2">
            <a:extLst>
              <a:ext uri="{FF2B5EF4-FFF2-40B4-BE49-F238E27FC236}">
                <a16:creationId xmlns:a16="http://schemas.microsoft.com/office/drawing/2014/main" id="{0865ED4B-2579-764C-8731-BD38810906B5}"/>
              </a:ext>
            </a:extLst>
          </p:cNvPr>
          <p:cNvSpPr txBox="1">
            <a:spLocks/>
          </p:cNvSpPr>
          <p:nvPr/>
        </p:nvSpPr>
        <p:spPr>
          <a:xfrm>
            <a:off x="1886310" y="3006344"/>
            <a:ext cx="8419381" cy="422657"/>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7F7F7F"/>
              </a:buClr>
              <a:buSzPct val="100000"/>
              <a:buFont typeface="Arial"/>
              <a:buNone/>
              <a:defRPr sz="2400" b="1" i="1" u="none" strike="noStrike" cap="none">
                <a:solidFill>
                  <a:srgbClr val="7F7F7F"/>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r>
              <a:rPr lang="en-US" dirty="0"/>
              <a:t>Discovery  / Integration - Research Question</a:t>
            </a:r>
          </a:p>
        </p:txBody>
      </p:sp>
    </p:spTree>
    <p:extLst>
      <p:ext uri="{BB962C8B-B14F-4D97-AF65-F5344CB8AC3E}">
        <p14:creationId xmlns:p14="http://schemas.microsoft.com/office/powerpoint/2010/main" val="3469885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3FA8-D649-6048-948F-6E7C3DE29698}"/>
              </a:ext>
            </a:extLst>
          </p:cNvPr>
          <p:cNvSpPr>
            <a:spLocks noGrp="1"/>
          </p:cNvSpPr>
          <p:nvPr>
            <p:ph type="ctrTitle"/>
          </p:nvPr>
        </p:nvSpPr>
        <p:spPr/>
        <p:txBody>
          <a:bodyPr>
            <a:normAutofit fontScale="90000"/>
          </a:bodyPr>
          <a:lstStyle/>
          <a:p>
            <a:r>
              <a:rPr lang="en-US" dirty="0"/>
              <a:t>Structured Abstract – 4.</a:t>
            </a:r>
          </a:p>
        </p:txBody>
      </p:sp>
      <p:sp>
        <p:nvSpPr>
          <p:cNvPr id="3" name="Subtitle 2">
            <a:extLst>
              <a:ext uri="{FF2B5EF4-FFF2-40B4-BE49-F238E27FC236}">
                <a16:creationId xmlns:a16="http://schemas.microsoft.com/office/drawing/2014/main" id="{42FB13DE-4E9F-324B-AF4A-4462E3D9F2C9}"/>
              </a:ext>
            </a:extLst>
          </p:cNvPr>
          <p:cNvSpPr>
            <a:spLocks noGrp="1"/>
          </p:cNvSpPr>
          <p:nvPr>
            <p:ph type="subTitle" idx="1"/>
          </p:nvPr>
        </p:nvSpPr>
        <p:spPr/>
        <p:txBody>
          <a:bodyPr>
            <a:normAutofit fontScale="85000" lnSpcReduction="20000"/>
          </a:bodyPr>
          <a:lstStyle/>
          <a:p>
            <a:r>
              <a:rPr lang="en-US" dirty="0"/>
              <a:t>Application - </a:t>
            </a:r>
            <a:r>
              <a:rPr lang="en-GB" dirty="0"/>
              <a:t>Application design: </a:t>
            </a:r>
          </a:p>
          <a:p>
            <a:endParaRPr lang="en-US" dirty="0"/>
          </a:p>
        </p:txBody>
      </p:sp>
      <p:sp>
        <p:nvSpPr>
          <p:cNvPr id="4" name="Text Placeholder 3">
            <a:extLst>
              <a:ext uri="{FF2B5EF4-FFF2-40B4-BE49-F238E27FC236}">
                <a16:creationId xmlns:a16="http://schemas.microsoft.com/office/drawing/2014/main" id="{0A018DAD-7B57-1241-B271-D05B8A0F9B44}"/>
              </a:ext>
            </a:extLst>
          </p:cNvPr>
          <p:cNvSpPr>
            <a:spLocks noGrp="1"/>
          </p:cNvSpPr>
          <p:nvPr>
            <p:ph type="body" idx="2"/>
          </p:nvPr>
        </p:nvSpPr>
        <p:spPr/>
        <p:txBody>
          <a:bodyPr/>
          <a:lstStyle/>
          <a:p>
            <a:r>
              <a:rPr lang="en-GB" sz="3200" dirty="0"/>
              <a:t>Briefly describe the rationale for the selected instructional approach. </a:t>
            </a:r>
            <a:endParaRPr lang="en-US" sz="3200" dirty="0"/>
          </a:p>
          <a:p>
            <a:endParaRPr lang="en-US" dirty="0"/>
          </a:p>
          <a:p>
            <a:endParaRPr lang="en-GB" dirty="0"/>
          </a:p>
          <a:p>
            <a:r>
              <a:rPr lang="en-GB" sz="3200" dirty="0"/>
              <a:t>Briefly describe the research methodology with which the study was done. This section should briefly mention limitations of the study, e.g., small sample size, etc. </a:t>
            </a:r>
          </a:p>
          <a:p>
            <a:endParaRPr lang="en-GB" dirty="0"/>
          </a:p>
        </p:txBody>
      </p:sp>
      <p:sp>
        <p:nvSpPr>
          <p:cNvPr id="5" name="Subtitle 2">
            <a:extLst>
              <a:ext uri="{FF2B5EF4-FFF2-40B4-BE49-F238E27FC236}">
                <a16:creationId xmlns:a16="http://schemas.microsoft.com/office/drawing/2014/main" id="{74EDADCD-C932-2B43-8173-524CCCDA443D}"/>
              </a:ext>
            </a:extLst>
          </p:cNvPr>
          <p:cNvSpPr txBox="1">
            <a:spLocks/>
          </p:cNvSpPr>
          <p:nvPr/>
        </p:nvSpPr>
        <p:spPr>
          <a:xfrm>
            <a:off x="1920816" y="3217672"/>
            <a:ext cx="8419381" cy="422657"/>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7F7F7F"/>
              </a:buClr>
              <a:buSzPct val="100000"/>
              <a:buFont typeface="Arial"/>
              <a:buNone/>
              <a:defRPr sz="2400" b="1" i="1" u="none" strike="noStrike" cap="none">
                <a:solidFill>
                  <a:srgbClr val="7F7F7F"/>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r>
              <a:rPr lang="en-US" dirty="0"/>
              <a:t>Discovery  / Integration - </a:t>
            </a:r>
            <a:r>
              <a:rPr lang="en-GB" dirty="0"/>
              <a:t>Methodology</a:t>
            </a:r>
          </a:p>
          <a:p>
            <a:endParaRPr lang="en-US" dirty="0"/>
          </a:p>
          <a:p>
            <a:endParaRPr lang="en-US" dirty="0"/>
          </a:p>
        </p:txBody>
      </p:sp>
    </p:spTree>
    <p:extLst>
      <p:ext uri="{BB962C8B-B14F-4D97-AF65-F5344CB8AC3E}">
        <p14:creationId xmlns:p14="http://schemas.microsoft.com/office/powerpoint/2010/main" val="967438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3FA8-D649-6048-948F-6E7C3DE29698}"/>
              </a:ext>
            </a:extLst>
          </p:cNvPr>
          <p:cNvSpPr>
            <a:spLocks noGrp="1"/>
          </p:cNvSpPr>
          <p:nvPr>
            <p:ph type="ctrTitle"/>
          </p:nvPr>
        </p:nvSpPr>
        <p:spPr/>
        <p:txBody>
          <a:bodyPr>
            <a:normAutofit fontScale="90000"/>
          </a:bodyPr>
          <a:lstStyle/>
          <a:p>
            <a:r>
              <a:rPr lang="en-US" dirty="0"/>
              <a:t>Structured Abstract – 5. Findings</a:t>
            </a:r>
          </a:p>
        </p:txBody>
      </p:sp>
      <p:sp>
        <p:nvSpPr>
          <p:cNvPr id="3" name="Subtitle 2">
            <a:extLst>
              <a:ext uri="{FF2B5EF4-FFF2-40B4-BE49-F238E27FC236}">
                <a16:creationId xmlns:a16="http://schemas.microsoft.com/office/drawing/2014/main" id="{42FB13DE-4E9F-324B-AF4A-4462E3D9F2C9}"/>
              </a:ext>
            </a:extLst>
          </p:cNvPr>
          <p:cNvSpPr>
            <a:spLocks noGrp="1"/>
          </p:cNvSpPr>
          <p:nvPr>
            <p:ph type="subTitle" idx="1"/>
          </p:nvPr>
        </p:nvSpPr>
        <p:spPr/>
        <p:txBody>
          <a:bodyPr>
            <a:normAutofit fontScale="85000" lnSpcReduction="20000"/>
          </a:bodyPr>
          <a:lstStyle/>
          <a:p>
            <a:r>
              <a:rPr lang="en-US"/>
              <a:t>All areas</a:t>
            </a:r>
          </a:p>
        </p:txBody>
      </p:sp>
      <p:sp>
        <p:nvSpPr>
          <p:cNvPr id="4" name="Text Placeholder 3">
            <a:extLst>
              <a:ext uri="{FF2B5EF4-FFF2-40B4-BE49-F238E27FC236}">
                <a16:creationId xmlns:a16="http://schemas.microsoft.com/office/drawing/2014/main" id="{0A018DAD-7B57-1241-B271-D05B8A0F9B44}"/>
              </a:ext>
            </a:extLst>
          </p:cNvPr>
          <p:cNvSpPr>
            <a:spLocks noGrp="1"/>
          </p:cNvSpPr>
          <p:nvPr>
            <p:ph type="body" idx="2"/>
          </p:nvPr>
        </p:nvSpPr>
        <p:spPr/>
        <p:txBody>
          <a:bodyPr/>
          <a:lstStyle/>
          <a:p>
            <a:r>
              <a:rPr lang="en-GB" sz="3200" dirty="0"/>
              <a:t>Briefly summarize the findings of the study. </a:t>
            </a:r>
          </a:p>
        </p:txBody>
      </p:sp>
    </p:spTree>
    <p:extLst>
      <p:ext uri="{BB962C8B-B14F-4D97-AF65-F5344CB8AC3E}">
        <p14:creationId xmlns:p14="http://schemas.microsoft.com/office/powerpoint/2010/main" val="3008085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9E94-FA16-7B45-A746-3123064FA6B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B2808BE-3FB6-0148-9D3B-8F4AD9BE4324}"/>
              </a:ext>
            </a:extLst>
          </p:cNvPr>
          <p:cNvSpPr>
            <a:spLocks noGrp="1"/>
          </p:cNvSpPr>
          <p:nvPr>
            <p:ph idx="1"/>
          </p:nvPr>
        </p:nvSpPr>
        <p:spPr>
          <a:xfrm>
            <a:off x="452063" y="1845734"/>
            <a:ext cx="11332395" cy="4411228"/>
          </a:xfrm>
        </p:spPr>
        <p:txBody>
          <a:bodyPr>
            <a:normAutofit fontScale="92500" lnSpcReduction="20000"/>
          </a:bodyPr>
          <a:lstStyle/>
          <a:p>
            <a:r>
              <a:rPr lang="en-US" dirty="0"/>
              <a:t>Contribution: An evaluation of the effectiveness of systems engineering (SE) courses in developing students' systems thinking (ST) capacity in both the cognitive and affective domains. A combined cognitive ST performance and affective engagement with ST assessment is proposed as an approach to assess students' ST in both domains. The results can support course change decisions and guide learning experience development. </a:t>
            </a:r>
          </a:p>
          <a:p>
            <a:r>
              <a:rPr lang="en-US" dirty="0"/>
              <a:t>Background: SE education aims to produce graduates with strong knowledge and skills in SE and a strong appreciation of the practical value of ST, which addresses the cognitive and affective domains in education. Consequently, it is important to evaluate the effectiveness of SE courses in developing students' ST in these domains, an area that studies do not consider. </a:t>
            </a:r>
          </a:p>
          <a:p>
            <a:r>
              <a:rPr lang="en-US" dirty="0"/>
              <a:t>Intended Outcomes: An understanding of the ST ability of undergraduate students in an SE course in a domain specific engineering program in both the cognitive and affective domains. </a:t>
            </a:r>
          </a:p>
          <a:p>
            <a:r>
              <a:rPr lang="en-US" dirty="0"/>
              <a:t>Application Design: A study evaluated the effectiveness of two SE classes in developing students' ST capacity using a combined cognitive and affective assessment tool developed and validated in previous studies. ST assessment is determined by combining ST performance and affective engagement. To observe the transformation of students' ST capacity, a longitudinal design collected data at two times in each of two offerings of an SE course offered by the same university in two locations-Australia and Singapore. </a:t>
            </a:r>
          </a:p>
          <a:p>
            <a:r>
              <a:rPr lang="en-US" dirty="0"/>
              <a:t>Findings: The course developed students in most dimensions of cognitive ST, but did not appear to improve students' affective engagement with ST.</a:t>
            </a:r>
          </a:p>
        </p:txBody>
      </p:sp>
      <p:sp>
        <p:nvSpPr>
          <p:cNvPr id="4" name="Rectangle 3">
            <a:extLst>
              <a:ext uri="{FF2B5EF4-FFF2-40B4-BE49-F238E27FC236}">
                <a16:creationId xmlns:a16="http://schemas.microsoft.com/office/drawing/2014/main" id="{5DC432D8-8665-154D-8255-AF8D1B7FDA9F}"/>
              </a:ext>
            </a:extLst>
          </p:cNvPr>
          <p:cNvSpPr/>
          <p:nvPr/>
        </p:nvSpPr>
        <p:spPr>
          <a:xfrm>
            <a:off x="243155" y="178229"/>
            <a:ext cx="10912525" cy="646331"/>
          </a:xfrm>
          <a:prstGeom prst="rect">
            <a:avLst/>
          </a:prstGeom>
        </p:spPr>
        <p:txBody>
          <a:bodyPr wrap="square">
            <a:spAutoFit/>
          </a:bodyPr>
          <a:lstStyle/>
          <a:p>
            <a:r>
              <a:rPr lang="en-GB" dirty="0">
                <a:solidFill>
                  <a:srgbClr val="333333"/>
                </a:solidFill>
                <a:latin typeface="Arial" panose="020B0604020202020204" pitchFamily="34" charset="0"/>
              </a:rPr>
              <a:t>F. Camelia, T. L. J. Ferris and M. B. Behrend, "The Effectiveness of a Systems Engineering Course in Developing Systems Thinking," in </a:t>
            </a:r>
            <a:r>
              <a:rPr lang="en-GB" i="1" dirty="0">
                <a:solidFill>
                  <a:srgbClr val="333333"/>
                </a:solidFill>
                <a:latin typeface="Arial" panose="020B0604020202020204" pitchFamily="34" charset="0"/>
              </a:rPr>
              <a:t>IEEE Transactions on Education</a:t>
            </a:r>
            <a:r>
              <a:rPr lang="en-GB" dirty="0">
                <a:solidFill>
                  <a:srgbClr val="333333"/>
                </a:solidFill>
                <a:latin typeface="Arial" panose="020B0604020202020204" pitchFamily="34" charset="0"/>
              </a:rPr>
              <a:t>, vol. 63, no. 1, pp. 10-16, Feb. 2020, </a:t>
            </a:r>
            <a:endParaRPr lang="en-US" dirty="0"/>
          </a:p>
        </p:txBody>
      </p:sp>
    </p:spTree>
    <p:extLst>
      <p:ext uri="{BB962C8B-B14F-4D97-AF65-F5344CB8AC3E}">
        <p14:creationId xmlns:p14="http://schemas.microsoft.com/office/powerpoint/2010/main" val="2037983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AB7D-3F6F-4D93-9E0B-CC3FE1F82752}"/>
              </a:ext>
            </a:extLst>
          </p:cNvPr>
          <p:cNvSpPr>
            <a:spLocks noGrp="1"/>
          </p:cNvSpPr>
          <p:nvPr>
            <p:ph type="title"/>
          </p:nvPr>
        </p:nvSpPr>
        <p:spPr>
          <a:xfrm>
            <a:off x="1097280" y="263527"/>
            <a:ext cx="10058400" cy="1450757"/>
          </a:xfrm>
        </p:spPr>
        <p:txBody>
          <a:bodyPr/>
          <a:lstStyle/>
          <a:p>
            <a:r>
              <a:rPr lang="en-US" dirty="0"/>
              <a:t>Goals of the Sessions</a:t>
            </a:r>
          </a:p>
        </p:txBody>
      </p:sp>
      <p:sp>
        <p:nvSpPr>
          <p:cNvPr id="3" name="Content Placeholder 2">
            <a:extLst>
              <a:ext uri="{FF2B5EF4-FFF2-40B4-BE49-F238E27FC236}">
                <a16:creationId xmlns:a16="http://schemas.microsoft.com/office/drawing/2014/main" id="{88E0DDCF-9CB2-4AFA-824B-9E8434453B1A}"/>
              </a:ext>
            </a:extLst>
          </p:cNvPr>
          <p:cNvSpPr>
            <a:spLocks noGrp="1"/>
          </p:cNvSpPr>
          <p:nvPr>
            <p:ph idx="1"/>
          </p:nvPr>
        </p:nvSpPr>
        <p:spPr/>
        <p:txBody>
          <a:bodyPr>
            <a:normAutofit/>
          </a:bodyPr>
          <a:lstStyle/>
          <a:p>
            <a:r>
              <a:rPr lang="en-US" sz="3200" dirty="0"/>
              <a:t>The landscape of engineering education research publication</a:t>
            </a:r>
          </a:p>
          <a:p>
            <a:r>
              <a:rPr lang="en-US" sz="3200" dirty="0"/>
              <a:t>Requirements of an engineering education paper – special focus on IEEE Transactions on Education.</a:t>
            </a:r>
          </a:p>
          <a:p>
            <a:r>
              <a:rPr lang="en-US" sz="3200" dirty="0"/>
              <a:t>Writing a structured abstract</a:t>
            </a:r>
          </a:p>
          <a:p>
            <a:r>
              <a:rPr lang="en-US" sz="3200" dirty="0"/>
              <a:t>Reviewers and Reviewing – how to deal with reviewer 2</a:t>
            </a:r>
          </a:p>
          <a:p>
            <a:r>
              <a:rPr lang="en-US" sz="3200" dirty="0"/>
              <a:t>Wrap-up and closing comments.</a:t>
            </a:r>
          </a:p>
          <a:p>
            <a:endParaRPr lang="en-US" dirty="0"/>
          </a:p>
        </p:txBody>
      </p:sp>
    </p:spTree>
    <p:extLst>
      <p:ext uri="{BB962C8B-B14F-4D97-AF65-F5344CB8AC3E}">
        <p14:creationId xmlns:p14="http://schemas.microsoft.com/office/powerpoint/2010/main" val="2714079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F0A08-3899-384F-B29A-EC65B0C3FC40}"/>
              </a:ext>
            </a:extLst>
          </p:cNvPr>
          <p:cNvSpPr>
            <a:spLocks noGrp="1"/>
          </p:cNvSpPr>
          <p:nvPr>
            <p:ph type="title"/>
          </p:nvPr>
        </p:nvSpPr>
        <p:spPr/>
        <p:txBody>
          <a:bodyPr/>
          <a:lstStyle/>
          <a:p>
            <a:r>
              <a:rPr lang="en-US" dirty="0"/>
              <a:t>Reviewers and Reviewing</a:t>
            </a:r>
          </a:p>
        </p:txBody>
      </p:sp>
      <p:sp>
        <p:nvSpPr>
          <p:cNvPr id="3" name="Text Placeholder 2">
            <a:extLst>
              <a:ext uri="{FF2B5EF4-FFF2-40B4-BE49-F238E27FC236}">
                <a16:creationId xmlns:a16="http://schemas.microsoft.com/office/drawing/2014/main" id="{8899177C-F3E5-9046-9855-53C7BBC32E0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66035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D822-1006-6642-BF2E-5FA52E03C0E4}"/>
              </a:ext>
            </a:extLst>
          </p:cNvPr>
          <p:cNvSpPr>
            <a:spLocks noGrp="1"/>
          </p:cNvSpPr>
          <p:nvPr>
            <p:ph type="title"/>
          </p:nvPr>
        </p:nvSpPr>
        <p:spPr/>
        <p:txBody>
          <a:bodyPr>
            <a:normAutofit/>
          </a:bodyPr>
          <a:lstStyle/>
          <a:p>
            <a:r>
              <a:rPr lang="en-GB" dirty="0"/>
              <a:t>How many reviews does the journal need to make?</a:t>
            </a:r>
            <a:endParaRPr lang="en-US" dirty="0"/>
          </a:p>
        </p:txBody>
      </p:sp>
      <p:sp>
        <p:nvSpPr>
          <p:cNvPr id="4" name="Text Placeholder 3">
            <a:extLst>
              <a:ext uri="{FF2B5EF4-FFF2-40B4-BE49-F238E27FC236}">
                <a16:creationId xmlns:a16="http://schemas.microsoft.com/office/drawing/2014/main" id="{8DDE1390-F0E7-B342-9953-987DDECB600D}"/>
              </a:ext>
            </a:extLst>
          </p:cNvPr>
          <p:cNvSpPr>
            <a:spLocks noGrp="1"/>
          </p:cNvSpPr>
          <p:nvPr>
            <p:ph idx="1"/>
          </p:nvPr>
        </p:nvSpPr>
        <p:spPr/>
        <p:txBody>
          <a:bodyPr/>
          <a:lstStyle/>
          <a:p>
            <a:r>
              <a:rPr lang="en-GB" dirty="0"/>
              <a:t>Assume 400 submissions per year with 1.5 co-authors per paper:</a:t>
            </a:r>
          </a:p>
          <a:p>
            <a:r>
              <a:rPr lang="en-GB" dirty="0"/>
              <a:t>225 are desk rejected</a:t>
            </a:r>
          </a:p>
          <a:p>
            <a:r>
              <a:rPr lang="en-GB" dirty="0"/>
              <a:t>65 Rejected by two associate editors.</a:t>
            </a:r>
          </a:p>
          <a:p>
            <a:r>
              <a:rPr lang="en-GB" dirty="0"/>
              <a:t>110 sent for review to 3 author-grade experts – 330 per year</a:t>
            </a:r>
          </a:p>
          <a:p>
            <a:r>
              <a:rPr lang="en-GB" dirty="0"/>
              <a:t>60 rejected after review</a:t>
            </a:r>
          </a:p>
          <a:p>
            <a:r>
              <a:rPr lang="en-GB" dirty="0"/>
              <a:t>50 accepted</a:t>
            </a:r>
          </a:p>
          <a:p>
            <a:endParaRPr lang="en-GB" dirty="0"/>
          </a:p>
          <a:p>
            <a:r>
              <a:rPr lang="en-GB" dirty="0"/>
              <a:t>&gt;6 per accepted author!</a:t>
            </a:r>
            <a:endParaRPr lang="en-US" dirty="0"/>
          </a:p>
        </p:txBody>
      </p:sp>
    </p:spTree>
    <p:extLst>
      <p:ext uri="{BB962C8B-B14F-4D97-AF65-F5344CB8AC3E}">
        <p14:creationId xmlns:p14="http://schemas.microsoft.com/office/powerpoint/2010/main" val="4796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E4B8862-02C3-5C43-AB7D-3FB6F95854B5}"/>
              </a:ext>
            </a:extLst>
          </p:cNvPr>
          <p:cNvSpPr txBox="1">
            <a:spLocks/>
          </p:cNvSpPr>
          <p:nvPr/>
        </p:nvSpPr>
        <p:spPr>
          <a:xfrm>
            <a:off x="1792613" y="327957"/>
            <a:ext cx="8229600" cy="794893"/>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rgbClr val="0066A1"/>
              </a:buClr>
              <a:buSzPct val="100000"/>
              <a:buFont typeface="Calibri"/>
              <a:buNone/>
              <a:defRPr sz="3400" b="1" i="0" u="none" strike="noStrike" cap="none">
                <a:solidFill>
                  <a:srgbClr val="0066A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r>
              <a:rPr lang="en-GB"/>
              <a:t>IEEE Transactions on Education</a:t>
            </a:r>
            <a:endParaRPr lang="en-GB" dirty="0"/>
          </a:p>
        </p:txBody>
      </p:sp>
      <p:sp>
        <p:nvSpPr>
          <p:cNvPr id="18" name="Content Placeholder 2">
            <a:extLst>
              <a:ext uri="{FF2B5EF4-FFF2-40B4-BE49-F238E27FC236}">
                <a16:creationId xmlns:a16="http://schemas.microsoft.com/office/drawing/2014/main" id="{964E37AD-3323-D143-A8FC-716026B3DA6D}"/>
              </a:ext>
            </a:extLst>
          </p:cNvPr>
          <p:cNvSpPr txBox="1">
            <a:spLocks/>
          </p:cNvSpPr>
          <p:nvPr/>
        </p:nvSpPr>
        <p:spPr>
          <a:xfrm>
            <a:off x="2725377" y="867747"/>
            <a:ext cx="7942623" cy="584791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rgbClr val="AE0010"/>
              </a:buClr>
              <a:buFont typeface="Wingdings" charset="2"/>
              <a:buChar char="§"/>
              <a:defRPr sz="2400" kern="1200">
                <a:solidFill>
                  <a:schemeClr val="tx1"/>
                </a:solidFill>
                <a:latin typeface="Helvetica"/>
                <a:ea typeface="+mn-ea"/>
                <a:cs typeface="Helvetica"/>
              </a:defRPr>
            </a:lvl1pPr>
            <a:lvl2pPr marL="742950" indent="-285750" algn="l" defTabSz="457200" rtl="0" eaLnBrk="1" latinLnBrk="0" hangingPunct="1">
              <a:spcBef>
                <a:spcPct val="20000"/>
              </a:spcBef>
              <a:buClr>
                <a:srgbClr val="AE0010"/>
              </a:buClr>
              <a:buFont typeface="Lucida Grande"/>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panose="020B0604020202020204" pitchFamily="34" charset="0"/>
                <a:cs typeface="Arial" panose="020B0604020202020204" pitchFamily="34" charset="0"/>
              </a:rPr>
              <a:t>Editor in Chief 			 </a:t>
            </a:r>
            <a:r>
              <a:rPr lang="en-US" sz="2800" i="1" dirty="0">
                <a:solidFill>
                  <a:srgbClr val="1F497D"/>
                </a:solidFill>
                <a:latin typeface="Arial" panose="020B0604020202020204" pitchFamily="34" charset="0"/>
                <a:cs typeface="Arial" panose="020B0604020202020204" pitchFamily="34" charset="0"/>
                <a:sym typeface="Wingdings"/>
              </a:rPr>
              <a:t>can reject 													(on submission if out of scope)</a:t>
            </a:r>
            <a:endParaRPr lang="en-US" sz="2800" i="1" dirty="0">
              <a:solidFill>
                <a:srgbClr val="1F497D"/>
              </a:solidFill>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Associate Editor 	    </a:t>
            </a:r>
            <a:r>
              <a:rPr lang="en-US" sz="2800" dirty="0">
                <a:solidFill>
                  <a:srgbClr val="1F497D"/>
                </a:solidFill>
                <a:latin typeface="Arial" panose="020B0604020202020204" pitchFamily="34" charset="0"/>
                <a:cs typeface="Arial" panose="020B0604020202020204" pitchFamily="34" charset="0"/>
              </a:rPr>
              <a:t>+ </a:t>
            </a:r>
            <a:r>
              <a:rPr lang="en-US" sz="2800" dirty="0">
                <a:solidFill>
                  <a:schemeClr val="accent5">
                    <a:lumMod val="50000"/>
                  </a:schemeClr>
                </a:solidFill>
                <a:latin typeface="Arial" panose="020B0604020202020204" pitchFamily="34" charset="0"/>
                <a:cs typeface="Arial" panose="020B0604020202020204" pitchFamily="34" charset="0"/>
              </a:rPr>
              <a:t>Associate Editor      </a:t>
            </a:r>
            <a:r>
              <a:rPr lang="en-US" sz="2800" i="1" dirty="0">
                <a:solidFill>
                  <a:schemeClr val="accent5">
                    <a:lumMod val="50000"/>
                  </a:schemeClr>
                </a:solidFill>
                <a:latin typeface="Arial" panose="020B0604020202020204" pitchFamily="34" charset="0"/>
                <a:cs typeface="Arial" panose="020B0604020202020204" pitchFamily="34" charset="0"/>
                <a:sym typeface="Wingdings"/>
              </a:rPr>
              <a:t>can reject</a:t>
            </a:r>
            <a:endParaRPr lang="en-US" sz="2800" i="1" dirty="0">
              <a:solidFill>
                <a:schemeClr val="accent5">
                  <a:lumMod val="50000"/>
                </a:schemeClr>
              </a:solidFill>
              <a:latin typeface="Arial" panose="020B0604020202020204" pitchFamily="34" charset="0"/>
              <a:cs typeface="Arial" panose="020B0604020202020204" pitchFamily="34" charset="0"/>
            </a:endParaRPr>
          </a:p>
          <a:p>
            <a:pPr marL="0" indent="0">
              <a:buNone/>
            </a:pPr>
            <a:endParaRPr lang="en-US" sz="2800" dirty="0">
              <a:solidFill>
                <a:schemeClr val="accent5">
                  <a:lumMod val="50000"/>
                </a:schemeClr>
              </a:solidFill>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    Reviewer</a:t>
            </a:r>
          </a:p>
          <a:p>
            <a:pPr marL="0" indent="0">
              <a:buNone/>
            </a:pPr>
            <a:r>
              <a:rPr lang="en-US" sz="2800" dirty="0">
                <a:latin typeface="Arial" panose="020B0604020202020204" pitchFamily="34" charset="0"/>
                <a:cs typeface="Arial" panose="020B0604020202020204" pitchFamily="34" charset="0"/>
              </a:rPr>
              <a:t>    Reviewer</a:t>
            </a:r>
          </a:p>
          <a:p>
            <a:pPr marL="0" indent="0">
              <a:buNone/>
            </a:pPr>
            <a:r>
              <a:rPr lang="en-US" sz="2800" dirty="0">
                <a:latin typeface="Arial" panose="020B0604020202020204" pitchFamily="34" charset="0"/>
                <a:cs typeface="Arial" panose="020B0604020202020204" pitchFamily="34" charset="0"/>
              </a:rPr>
              <a:t>    Reviewer</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solidFill>
                  <a:srgbClr val="1F497D"/>
                </a:solidFill>
                <a:latin typeface="Arial" panose="020B0604020202020204" pitchFamily="34" charset="0"/>
                <a:cs typeface="Arial" panose="020B0604020202020204" pitchFamily="34" charset="0"/>
              </a:rPr>
              <a:t>Authors revise</a:t>
            </a: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Accept</a:t>
            </a:r>
          </a:p>
          <a:p>
            <a:pPr marL="0" indent="0">
              <a:buNone/>
            </a:pPr>
            <a:r>
              <a:rPr lang="en-US" sz="2800" dirty="0">
                <a:latin typeface="Arial" panose="020B0604020202020204" pitchFamily="34" charset="0"/>
                <a:cs typeface="Arial" panose="020B0604020202020204" pitchFamily="34" charset="0"/>
              </a:rPr>
              <a:t>Grammar Edit + Layout</a:t>
            </a:r>
          </a:p>
          <a:p>
            <a:pPr marL="0" indent="0">
              <a:buNone/>
            </a:pPr>
            <a:r>
              <a:rPr lang="en-US" sz="2800" dirty="0">
                <a:latin typeface="Arial" panose="020B0604020202020204" pitchFamily="34" charset="0"/>
                <a:cs typeface="Arial" panose="020B0604020202020204" pitchFamily="34" charset="0"/>
              </a:rPr>
              <a:t>Review Proof </a:t>
            </a:r>
          </a:p>
          <a:p>
            <a:pPr marL="0" indent="0">
              <a:buNone/>
            </a:pPr>
            <a:r>
              <a:rPr lang="en-US" sz="2800" dirty="0">
                <a:latin typeface="Arial" panose="020B0604020202020204" pitchFamily="34" charset="0"/>
                <a:cs typeface="Arial" panose="020B0604020202020204" pitchFamily="34" charset="0"/>
              </a:rPr>
              <a:t>Publications</a:t>
            </a:r>
          </a:p>
        </p:txBody>
      </p:sp>
      <p:sp>
        <p:nvSpPr>
          <p:cNvPr id="19" name="Title 1">
            <a:extLst>
              <a:ext uri="{FF2B5EF4-FFF2-40B4-BE49-F238E27FC236}">
                <a16:creationId xmlns:a16="http://schemas.microsoft.com/office/drawing/2014/main" id="{08EA05AC-6D4D-C74D-8B54-C7686F89BE77}"/>
              </a:ext>
            </a:extLst>
          </p:cNvPr>
          <p:cNvSpPr txBox="1">
            <a:spLocks/>
          </p:cNvSpPr>
          <p:nvPr/>
        </p:nvSpPr>
        <p:spPr>
          <a:xfrm>
            <a:off x="2105025" y="571500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kern="1200">
                <a:solidFill>
                  <a:srgbClr val="C00000"/>
                </a:solidFill>
                <a:latin typeface="Helvetica"/>
                <a:ea typeface="+mj-ea"/>
                <a:cs typeface="Helvetica"/>
              </a:defRPr>
            </a:lvl1pPr>
          </a:lstStyle>
          <a:p>
            <a:pPr algn="r"/>
            <a:endParaRPr lang="en-GB" dirty="0"/>
          </a:p>
        </p:txBody>
      </p:sp>
      <p:sp>
        <p:nvSpPr>
          <p:cNvPr id="20" name="Right Arrow 19">
            <a:extLst>
              <a:ext uri="{FF2B5EF4-FFF2-40B4-BE49-F238E27FC236}">
                <a16:creationId xmlns:a16="http://schemas.microsoft.com/office/drawing/2014/main" id="{BAFB6A6A-A554-724B-AB9D-E47B3DF82689}"/>
              </a:ext>
            </a:extLst>
          </p:cNvPr>
          <p:cNvSpPr/>
          <p:nvPr/>
        </p:nvSpPr>
        <p:spPr>
          <a:xfrm rot="5400000">
            <a:off x="3630081" y="1297655"/>
            <a:ext cx="401461" cy="4744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U-Turn Arrow 7">
            <a:extLst>
              <a:ext uri="{FF2B5EF4-FFF2-40B4-BE49-F238E27FC236}">
                <a16:creationId xmlns:a16="http://schemas.microsoft.com/office/drawing/2014/main" id="{E2913FA5-C7ED-424A-BA6A-B4690091C4A1}"/>
              </a:ext>
            </a:extLst>
          </p:cNvPr>
          <p:cNvSpPr/>
          <p:nvPr/>
        </p:nvSpPr>
        <p:spPr>
          <a:xfrm rot="5400000" flipH="1" flipV="1">
            <a:off x="360096" y="2443699"/>
            <a:ext cx="1538698" cy="597979"/>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Rectangle 21">
            <a:extLst>
              <a:ext uri="{FF2B5EF4-FFF2-40B4-BE49-F238E27FC236}">
                <a16:creationId xmlns:a16="http://schemas.microsoft.com/office/drawing/2014/main" id="{1640D468-1125-1447-93FA-480A036047A8}"/>
              </a:ext>
            </a:extLst>
          </p:cNvPr>
          <p:cNvSpPr/>
          <p:nvPr/>
        </p:nvSpPr>
        <p:spPr>
          <a:xfrm>
            <a:off x="5773336" y="2626946"/>
            <a:ext cx="3588770" cy="1754326"/>
          </a:xfrm>
          <a:prstGeom prst="rect">
            <a:avLst/>
          </a:prstGeom>
        </p:spPr>
        <p:txBody>
          <a:bodyPr wrap="square">
            <a:spAutoFit/>
          </a:bodyPr>
          <a:lstStyle/>
          <a:p>
            <a:pPr lvl="1"/>
            <a:r>
              <a:rPr lang="en-US" dirty="0"/>
              <a:t>Request reviews returned within 3 weeks with comments, ratings and recommendation (Accept, Reject, Minor Revisions, Major Revisions)</a:t>
            </a:r>
          </a:p>
          <a:p>
            <a:pPr lvl="1"/>
            <a:endParaRPr lang="en-US" dirty="0"/>
          </a:p>
        </p:txBody>
      </p:sp>
      <p:sp>
        <p:nvSpPr>
          <p:cNvPr id="23" name="Right Arrow 22">
            <a:extLst>
              <a:ext uri="{FF2B5EF4-FFF2-40B4-BE49-F238E27FC236}">
                <a16:creationId xmlns:a16="http://schemas.microsoft.com/office/drawing/2014/main" id="{66896B6D-625B-B747-994A-9EE323C6DFCB}"/>
              </a:ext>
            </a:extLst>
          </p:cNvPr>
          <p:cNvSpPr/>
          <p:nvPr/>
        </p:nvSpPr>
        <p:spPr>
          <a:xfrm rot="5400000">
            <a:off x="3630081" y="2227491"/>
            <a:ext cx="401461" cy="4744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U-Turn Arrow 19">
            <a:extLst>
              <a:ext uri="{FF2B5EF4-FFF2-40B4-BE49-F238E27FC236}">
                <a16:creationId xmlns:a16="http://schemas.microsoft.com/office/drawing/2014/main" id="{7911E924-7AA6-0340-AD8C-20DC204A8312}"/>
              </a:ext>
            </a:extLst>
          </p:cNvPr>
          <p:cNvSpPr/>
          <p:nvPr/>
        </p:nvSpPr>
        <p:spPr>
          <a:xfrm rot="16200000" flipV="1">
            <a:off x="3989856" y="3021878"/>
            <a:ext cx="2799047" cy="474450"/>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U-Turn Arrow 22">
            <a:extLst>
              <a:ext uri="{FF2B5EF4-FFF2-40B4-BE49-F238E27FC236}">
                <a16:creationId xmlns:a16="http://schemas.microsoft.com/office/drawing/2014/main" id="{525F59E3-2515-8A4A-BAF5-2B47D1DDA0DE}"/>
              </a:ext>
            </a:extLst>
          </p:cNvPr>
          <p:cNvSpPr/>
          <p:nvPr/>
        </p:nvSpPr>
        <p:spPr>
          <a:xfrm rot="16200000">
            <a:off x="581937" y="1133881"/>
            <a:ext cx="1062328" cy="719917"/>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Right Arrow 26">
            <a:extLst>
              <a:ext uri="{FF2B5EF4-FFF2-40B4-BE49-F238E27FC236}">
                <a16:creationId xmlns:a16="http://schemas.microsoft.com/office/drawing/2014/main" id="{E94FB855-DBEB-AD4E-B2E7-6426E25A75AC}"/>
              </a:ext>
            </a:extLst>
          </p:cNvPr>
          <p:cNvSpPr/>
          <p:nvPr/>
        </p:nvSpPr>
        <p:spPr>
          <a:xfrm>
            <a:off x="5360892" y="873656"/>
            <a:ext cx="401461" cy="4744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F2AFAF47-2FF2-3D4D-B9FC-E78C651CF8C8}"/>
              </a:ext>
            </a:extLst>
          </p:cNvPr>
          <p:cNvSpPr/>
          <p:nvPr/>
        </p:nvSpPr>
        <p:spPr>
          <a:xfrm>
            <a:off x="8397685" y="1832640"/>
            <a:ext cx="401461" cy="4744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6A81AEE-7C68-E24B-9DA2-01E859634939}"/>
              </a:ext>
            </a:extLst>
          </p:cNvPr>
          <p:cNvSpPr/>
          <p:nvPr/>
        </p:nvSpPr>
        <p:spPr>
          <a:xfrm>
            <a:off x="612688" y="2198593"/>
            <a:ext cx="2324494" cy="1200329"/>
          </a:xfrm>
          <a:prstGeom prst="rect">
            <a:avLst/>
          </a:prstGeom>
        </p:spPr>
        <p:txBody>
          <a:bodyPr wrap="square">
            <a:spAutoFit/>
          </a:bodyPr>
          <a:lstStyle/>
          <a:p>
            <a:pPr lvl="1"/>
            <a:r>
              <a:rPr lang="en-US" dirty="0"/>
              <a:t>AE synthesizes reviews, makes recommendation within 2 weeks</a:t>
            </a:r>
          </a:p>
        </p:txBody>
      </p:sp>
      <p:sp>
        <p:nvSpPr>
          <p:cNvPr id="32" name="Right Arrow Callout 31">
            <a:extLst>
              <a:ext uri="{FF2B5EF4-FFF2-40B4-BE49-F238E27FC236}">
                <a16:creationId xmlns:a16="http://schemas.microsoft.com/office/drawing/2014/main" id="{D1350321-857F-F849-8740-E5BF16171366}"/>
              </a:ext>
            </a:extLst>
          </p:cNvPr>
          <p:cNvSpPr/>
          <p:nvPr/>
        </p:nvSpPr>
        <p:spPr>
          <a:xfrm>
            <a:off x="503750" y="4115393"/>
            <a:ext cx="1752277" cy="872086"/>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Major</a:t>
            </a:r>
          </a:p>
          <a:p>
            <a:pPr algn="ctr"/>
            <a:endParaRPr lang="en-US" dirty="0"/>
          </a:p>
          <a:p>
            <a:pPr algn="ctr"/>
            <a:r>
              <a:rPr lang="en-US" dirty="0"/>
              <a:t>Minor</a:t>
            </a:r>
          </a:p>
        </p:txBody>
      </p:sp>
      <p:sp>
        <p:nvSpPr>
          <p:cNvPr id="33" name="Right Arrow Callout 32">
            <a:extLst>
              <a:ext uri="{FF2B5EF4-FFF2-40B4-BE49-F238E27FC236}">
                <a16:creationId xmlns:a16="http://schemas.microsoft.com/office/drawing/2014/main" id="{1A9F33D0-8233-E148-B318-AA12F86B27DF}"/>
              </a:ext>
            </a:extLst>
          </p:cNvPr>
          <p:cNvSpPr/>
          <p:nvPr/>
        </p:nvSpPr>
        <p:spPr>
          <a:xfrm>
            <a:off x="503749" y="5060178"/>
            <a:ext cx="1844125" cy="872086"/>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Accept</a:t>
            </a:r>
          </a:p>
        </p:txBody>
      </p:sp>
      <p:sp>
        <p:nvSpPr>
          <p:cNvPr id="34" name="TextBox 33">
            <a:extLst>
              <a:ext uri="{FF2B5EF4-FFF2-40B4-BE49-F238E27FC236}">
                <a16:creationId xmlns:a16="http://schemas.microsoft.com/office/drawing/2014/main" id="{4106F95C-CB6C-3449-8542-8CC7352D5E04}"/>
              </a:ext>
            </a:extLst>
          </p:cNvPr>
          <p:cNvSpPr txBox="1"/>
          <p:nvPr/>
        </p:nvSpPr>
        <p:spPr>
          <a:xfrm>
            <a:off x="6008161" y="4373518"/>
            <a:ext cx="2446029" cy="1200329"/>
          </a:xfrm>
          <a:prstGeom prst="rect">
            <a:avLst/>
          </a:prstGeom>
          <a:noFill/>
        </p:spPr>
        <p:txBody>
          <a:bodyPr wrap="square" rtlCol="0">
            <a:spAutoFit/>
          </a:bodyPr>
          <a:lstStyle/>
          <a:p>
            <a:r>
              <a:rPr lang="en-US" dirty="0"/>
              <a:t>Minor amendments typically evaluated by Editor in Chief and/or Associate Editor</a:t>
            </a:r>
          </a:p>
        </p:txBody>
      </p:sp>
    </p:spTree>
    <p:extLst>
      <p:ext uri="{BB962C8B-B14F-4D97-AF65-F5344CB8AC3E}">
        <p14:creationId xmlns:p14="http://schemas.microsoft.com/office/powerpoint/2010/main" val="73109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F1CF-3D12-6741-A99E-B1CAC5ED40B4}"/>
              </a:ext>
            </a:extLst>
          </p:cNvPr>
          <p:cNvSpPr>
            <a:spLocks noGrp="1"/>
          </p:cNvSpPr>
          <p:nvPr>
            <p:ph type="title"/>
          </p:nvPr>
        </p:nvSpPr>
        <p:spPr/>
        <p:txBody>
          <a:bodyPr>
            <a:normAutofit fontScale="90000"/>
          </a:bodyPr>
          <a:lstStyle/>
          <a:p>
            <a:r>
              <a:rPr lang="en-US" dirty="0"/>
              <a:t>Question: </a:t>
            </a:r>
            <a:br>
              <a:rPr lang="en-US" dirty="0"/>
            </a:br>
            <a:r>
              <a:rPr lang="en-US" b="1" dirty="0">
                <a:solidFill>
                  <a:srgbClr val="AE0010"/>
                </a:solidFill>
                <a:latin typeface="Arial" charset="0"/>
                <a:ea typeface="Arial" charset="0"/>
                <a:cs typeface="Arial" charset="0"/>
              </a:rPr>
              <a:t>What are the characteristics of helpful reviews?</a:t>
            </a:r>
            <a:endParaRPr lang="en-US" dirty="0"/>
          </a:p>
        </p:txBody>
      </p:sp>
      <p:sp>
        <p:nvSpPr>
          <p:cNvPr id="3" name="Text Placeholder 2">
            <a:extLst>
              <a:ext uri="{FF2B5EF4-FFF2-40B4-BE49-F238E27FC236}">
                <a16:creationId xmlns:a16="http://schemas.microsoft.com/office/drawing/2014/main" id="{95A46E35-AB72-7F43-A3E6-E25602E9820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87401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07D3-674C-D24B-A6E1-EF292B8254D6}"/>
              </a:ext>
            </a:extLst>
          </p:cNvPr>
          <p:cNvSpPr>
            <a:spLocks noGrp="1"/>
          </p:cNvSpPr>
          <p:nvPr>
            <p:ph type="title"/>
          </p:nvPr>
        </p:nvSpPr>
        <p:spPr/>
        <p:txBody>
          <a:bodyPr>
            <a:normAutofit/>
          </a:bodyPr>
          <a:lstStyle/>
          <a:p>
            <a:r>
              <a:rPr lang="en-US" dirty="0"/>
              <a:t>What are the characteristics of helpful reviews?</a:t>
            </a:r>
          </a:p>
        </p:txBody>
      </p:sp>
      <p:sp>
        <p:nvSpPr>
          <p:cNvPr id="4" name="Text Placeholder 3">
            <a:extLst>
              <a:ext uri="{FF2B5EF4-FFF2-40B4-BE49-F238E27FC236}">
                <a16:creationId xmlns:a16="http://schemas.microsoft.com/office/drawing/2014/main" id="{09F78A5B-AE2D-B644-81EF-8542B410D098}"/>
              </a:ext>
            </a:extLst>
          </p:cNvPr>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Collegial Tone</a:t>
            </a:r>
          </a:p>
          <a:p>
            <a:pPr lvl="1"/>
            <a:r>
              <a:rPr lang="en-US" dirty="0">
                <a:latin typeface="Arial" panose="020B0604020202020204" pitchFamily="34" charset="0"/>
                <a:cs typeface="Arial" panose="020B0604020202020204" pitchFamily="34" charset="0"/>
              </a:rPr>
              <a:t>read your review from author’s perspective</a:t>
            </a:r>
          </a:p>
          <a:p>
            <a:r>
              <a:rPr lang="en-US" dirty="0">
                <a:latin typeface="Arial" panose="020B0604020202020204" pitchFamily="34" charset="0"/>
                <a:cs typeface="Arial" panose="020B0604020202020204" pitchFamily="34" charset="0"/>
              </a:rPr>
              <a:t>Be specific</a:t>
            </a:r>
          </a:p>
          <a:p>
            <a:pPr lvl="1"/>
            <a:r>
              <a:rPr lang="en-US" dirty="0">
                <a:latin typeface="Arial" panose="020B0604020202020204" pitchFamily="34" charset="0"/>
                <a:cs typeface="Arial" panose="020B0604020202020204" pitchFamily="34" charset="0"/>
              </a:rPr>
              <a:t>General comments that suggest overall it is not good are often not helpful. What would you have liked to have seen? What will help them make the paper better?</a:t>
            </a:r>
          </a:p>
          <a:p>
            <a:r>
              <a:rPr lang="en-US" dirty="0">
                <a:latin typeface="Arial" panose="020B0604020202020204" pitchFamily="34" charset="0"/>
                <a:cs typeface="Arial" panose="020B0604020202020204" pitchFamily="34" charset="0"/>
              </a:rPr>
              <a:t>Remember your bias!</a:t>
            </a:r>
          </a:p>
          <a:p>
            <a:pPr lvl="1"/>
            <a:r>
              <a:rPr lang="en-US" dirty="0">
                <a:latin typeface="Arial" panose="020B0604020202020204" pitchFamily="34" charset="0"/>
                <a:cs typeface="Arial" panose="020B0604020202020204" pitchFamily="34" charset="0"/>
              </a:rPr>
              <a:t>Just because you wouldn’t do it this way doesn’t automatically mean they shouldn’t! It is the authors’ paper not yours.</a:t>
            </a:r>
          </a:p>
          <a:p>
            <a:r>
              <a:rPr lang="en-US" dirty="0">
                <a:latin typeface="Arial" panose="020B0604020202020204" pitchFamily="34" charset="0"/>
                <a:cs typeface="Arial" panose="020B0604020202020204" pitchFamily="34" charset="0"/>
              </a:rPr>
              <a:t>Stick to the paper</a:t>
            </a:r>
          </a:p>
          <a:p>
            <a:r>
              <a:rPr lang="en-US" dirty="0">
                <a:latin typeface="Arial" panose="020B0604020202020204" pitchFamily="34" charset="0"/>
                <a:cs typeface="Arial" panose="020B0604020202020204" pitchFamily="34" charset="0"/>
              </a:rPr>
              <a:t>Don’t suggest they should reference 5 of your papers.</a:t>
            </a:r>
          </a:p>
          <a:p>
            <a:r>
              <a:rPr lang="en-US" dirty="0">
                <a:latin typeface="Arial" panose="020B0604020202020204" pitchFamily="34" charset="0"/>
                <a:cs typeface="Arial" panose="020B0604020202020204" pitchFamily="34" charset="0"/>
              </a:rPr>
              <a:t>Submit the review on time – or tell the editor if need more time.</a:t>
            </a:r>
          </a:p>
          <a:p>
            <a:endParaRPr lang="en-US" dirty="0"/>
          </a:p>
        </p:txBody>
      </p:sp>
    </p:spTree>
    <p:extLst>
      <p:ext uri="{BB962C8B-B14F-4D97-AF65-F5344CB8AC3E}">
        <p14:creationId xmlns:p14="http://schemas.microsoft.com/office/powerpoint/2010/main" val="554616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4841-6F10-384D-9F93-11A84F6DD096}"/>
              </a:ext>
            </a:extLst>
          </p:cNvPr>
          <p:cNvSpPr>
            <a:spLocks noGrp="1"/>
          </p:cNvSpPr>
          <p:nvPr>
            <p:ph type="title"/>
          </p:nvPr>
        </p:nvSpPr>
        <p:spPr/>
        <p:txBody>
          <a:bodyPr>
            <a:normAutofit/>
          </a:bodyPr>
          <a:lstStyle/>
          <a:p>
            <a:r>
              <a:rPr lang="en-US" dirty="0"/>
              <a:t>Key Message</a:t>
            </a:r>
          </a:p>
        </p:txBody>
      </p:sp>
      <p:sp>
        <p:nvSpPr>
          <p:cNvPr id="4" name="Text Placeholder 3">
            <a:extLst>
              <a:ext uri="{FF2B5EF4-FFF2-40B4-BE49-F238E27FC236}">
                <a16:creationId xmlns:a16="http://schemas.microsoft.com/office/drawing/2014/main" id="{63770E27-E199-0447-A5CE-74DDF6C0A35D}"/>
              </a:ext>
            </a:extLst>
          </p:cNvPr>
          <p:cNvSpPr>
            <a:spLocks noGrp="1"/>
          </p:cNvSpPr>
          <p:nvPr>
            <p:ph idx="1"/>
          </p:nvPr>
        </p:nvSpPr>
        <p:spPr/>
        <p:txBody>
          <a:bodyPr/>
          <a:lstStyle/>
          <a:p>
            <a:pPr marL="76200" indent="0">
              <a:buNone/>
            </a:pPr>
            <a:r>
              <a:rPr lang="en-GB" sz="6600" dirty="0"/>
              <a:t>Review unto others as you would have them review unto you!</a:t>
            </a:r>
          </a:p>
          <a:p>
            <a:endParaRPr lang="en-US" dirty="0"/>
          </a:p>
          <a:p>
            <a:pPr marL="76200" indent="0" algn="r">
              <a:buNone/>
            </a:pPr>
            <a:r>
              <a:rPr lang="en-US" dirty="0"/>
              <a:t>Kristina </a:t>
            </a:r>
            <a:r>
              <a:rPr lang="en-US" dirty="0" err="1"/>
              <a:t>Edström</a:t>
            </a:r>
            <a:r>
              <a:rPr lang="en-US" dirty="0"/>
              <a:t>, EJEE</a:t>
            </a:r>
          </a:p>
        </p:txBody>
      </p:sp>
    </p:spTree>
    <p:extLst>
      <p:ext uri="{BB962C8B-B14F-4D97-AF65-F5344CB8AC3E}">
        <p14:creationId xmlns:p14="http://schemas.microsoft.com/office/powerpoint/2010/main" val="360515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D0DE514-8876-4D18-A995-61A5C1F81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9DA791C-FFCF-422E-8775-BDA6C0E5E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755346-8346-4769-8DD0-EA04C848FB6B}"/>
              </a:ext>
            </a:extLst>
          </p:cNvPr>
          <p:cNvSpPr>
            <a:spLocks noGrp="1"/>
          </p:cNvSpPr>
          <p:nvPr>
            <p:ph type="ctrTitle"/>
          </p:nvPr>
        </p:nvSpPr>
        <p:spPr>
          <a:xfrm>
            <a:off x="214619" y="4574390"/>
            <a:ext cx="10186198" cy="1087564"/>
          </a:xfrm>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Publishing in Engineering Education Journals Webinar</a:t>
            </a:r>
          </a:p>
        </p:txBody>
      </p:sp>
      <p:sp>
        <p:nvSpPr>
          <p:cNvPr id="3" name="Subtitle 2">
            <a:extLst>
              <a:ext uri="{FF2B5EF4-FFF2-40B4-BE49-F238E27FC236}">
                <a16:creationId xmlns:a16="http://schemas.microsoft.com/office/drawing/2014/main" id="{66178E35-4614-44E5-903D-78318CC2E82E}"/>
              </a:ext>
            </a:extLst>
          </p:cNvPr>
          <p:cNvSpPr>
            <a:spLocks noGrp="1"/>
          </p:cNvSpPr>
          <p:nvPr>
            <p:ph type="subTitle" idx="1"/>
          </p:nvPr>
        </p:nvSpPr>
        <p:spPr>
          <a:xfrm>
            <a:off x="278518" y="5661954"/>
            <a:ext cx="10058400" cy="718968"/>
          </a:xfrm>
        </p:spPr>
        <p:txBody>
          <a:bodyPr>
            <a:normAutofit/>
          </a:bodyPr>
          <a:lstStyle/>
          <a:p>
            <a:r>
              <a:rPr lang="en-US" sz="1600" dirty="0">
                <a:solidFill>
                  <a:schemeClr val="bg1"/>
                </a:solidFill>
              </a:rPr>
              <a:t>Presented by: John Mitchell</a:t>
            </a:r>
          </a:p>
          <a:p>
            <a:r>
              <a:rPr lang="en-US" sz="1600" dirty="0">
                <a:solidFill>
                  <a:schemeClr val="bg1"/>
                </a:solidFill>
              </a:rPr>
              <a:t>Editor-in-Chief, IEEE Transactions on Education (</a:t>
            </a:r>
            <a:r>
              <a:rPr lang="en-US" sz="1600" dirty="0" err="1">
                <a:solidFill>
                  <a:schemeClr val="bg1"/>
                </a:solidFill>
              </a:rPr>
              <a:t>j.mitchell@ieee.org</a:t>
            </a:r>
            <a:r>
              <a:rPr lang="en-US" sz="1600" dirty="0">
                <a:solidFill>
                  <a:schemeClr val="bg1"/>
                </a:solidFill>
              </a:rPr>
              <a:t>)</a:t>
            </a:r>
          </a:p>
        </p:txBody>
      </p:sp>
      <p:sp>
        <p:nvSpPr>
          <p:cNvPr id="25" name="Rectangle 24">
            <a:extLst>
              <a:ext uri="{FF2B5EF4-FFF2-40B4-BE49-F238E27FC236}">
                <a16:creationId xmlns:a16="http://schemas.microsoft.com/office/drawing/2014/main" id="{0DCF8855-3530-4F46-A4CB-3B6686EEE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6089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80459-4275-4EB3-BF2D-D3936191DAA4}"/>
              </a:ext>
            </a:extLst>
          </p:cNvPr>
          <p:cNvSpPr>
            <a:spLocks noGrp="1"/>
          </p:cNvSpPr>
          <p:nvPr>
            <p:ph type="title"/>
          </p:nvPr>
        </p:nvSpPr>
        <p:spPr/>
        <p:txBody>
          <a:bodyPr>
            <a:normAutofit/>
          </a:bodyPr>
          <a:lstStyle/>
          <a:p>
            <a:r>
              <a:rPr lang="en-US" sz="4800" dirty="0"/>
              <a:t>Landscape of Engineering Education Research</a:t>
            </a:r>
          </a:p>
        </p:txBody>
      </p:sp>
      <p:sp>
        <p:nvSpPr>
          <p:cNvPr id="3" name="Text Placeholder 2">
            <a:extLst>
              <a:ext uri="{FF2B5EF4-FFF2-40B4-BE49-F238E27FC236}">
                <a16:creationId xmlns:a16="http://schemas.microsoft.com/office/drawing/2014/main" id="{E0DA26A2-1A55-4AA3-85DA-F51A7C1A379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5804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 A spectrum of scholarship</a:t>
            </a:r>
          </a:p>
        </p:txBody>
      </p:sp>
      <p:graphicFrame>
        <p:nvGraphicFramePr>
          <p:cNvPr id="15" name="Content Placeholder 3"/>
          <p:cNvGraphicFramePr>
            <a:graphicFrameLocks/>
          </p:cNvGraphicFramePr>
          <p:nvPr/>
        </p:nvGraphicFramePr>
        <p:xfrm>
          <a:off x="2082687" y="1483867"/>
          <a:ext cx="8065390" cy="4954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516582" y="6400800"/>
            <a:ext cx="5694218" cy="369332"/>
          </a:xfrm>
          <a:prstGeom prst="rect">
            <a:avLst/>
          </a:prstGeom>
          <a:noFill/>
        </p:spPr>
        <p:txBody>
          <a:bodyPr wrap="square" rtlCol="0">
            <a:spAutoFit/>
          </a:bodyPr>
          <a:lstStyle/>
          <a:p>
            <a:pPr algn="r">
              <a:defRPr/>
            </a:pPr>
            <a:r>
              <a:rPr lang="en-US" dirty="0" err="1">
                <a:solidFill>
                  <a:srgbClr val="1F497D"/>
                </a:solidFill>
                <a:latin typeface="Calibri"/>
              </a:rPr>
              <a:t>Streveler</a:t>
            </a:r>
            <a:r>
              <a:rPr lang="en-US" dirty="0">
                <a:solidFill>
                  <a:srgbClr val="1F497D"/>
                </a:solidFill>
                <a:latin typeface="Calibri"/>
              </a:rPr>
              <a:t>, R., Borrego, M., &amp; Smith, K. (2007).</a:t>
            </a:r>
          </a:p>
        </p:txBody>
      </p:sp>
      <p:sp>
        <p:nvSpPr>
          <p:cNvPr id="6" name="TextBox 5"/>
          <p:cNvSpPr txBox="1"/>
          <p:nvPr/>
        </p:nvSpPr>
        <p:spPr>
          <a:xfrm>
            <a:off x="727885" y="6412493"/>
            <a:ext cx="5143500" cy="369332"/>
          </a:xfrm>
          <a:prstGeom prst="rect">
            <a:avLst/>
          </a:prstGeom>
          <a:noFill/>
        </p:spPr>
        <p:txBody>
          <a:bodyPr wrap="square" rtlCol="0">
            <a:spAutoFit/>
          </a:bodyPr>
          <a:lstStyle/>
          <a:p>
            <a:pPr algn="r">
              <a:defRPr/>
            </a:pPr>
            <a:r>
              <a:rPr lang="en-US" dirty="0">
                <a:solidFill>
                  <a:srgbClr val="1F497D"/>
                </a:solidFill>
                <a:latin typeface="Calibri"/>
              </a:rPr>
              <a:t>Boyer, E. (1990).</a:t>
            </a:r>
          </a:p>
        </p:txBody>
      </p:sp>
      <p:grpSp>
        <p:nvGrpSpPr>
          <p:cNvPr id="8" name="Group 7"/>
          <p:cNvGrpSpPr/>
          <p:nvPr/>
        </p:nvGrpSpPr>
        <p:grpSpPr>
          <a:xfrm>
            <a:off x="1970808" y="3646847"/>
            <a:ext cx="2213265" cy="936642"/>
            <a:chOff x="1367960" y="4014347"/>
            <a:chExt cx="3096493" cy="1536068"/>
          </a:xfrm>
        </p:grpSpPr>
        <p:sp>
          <p:nvSpPr>
            <p:cNvPr id="9" name="Rectangle 8"/>
            <p:cNvSpPr/>
            <p:nvPr/>
          </p:nvSpPr>
          <p:spPr>
            <a:xfrm>
              <a:off x="2451372" y="4350689"/>
              <a:ext cx="2013081" cy="11997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1367960" y="4014347"/>
              <a:ext cx="3096492" cy="15360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8295" tIns="0" rIns="0" bIns="0" numCol="1" spcCol="1270" anchor="t" anchorCtr="0">
              <a:noAutofit/>
            </a:bodyPr>
            <a:lstStyle/>
            <a:p>
              <a:pPr defTabSz="1066800">
                <a:lnSpc>
                  <a:spcPct val="90000"/>
                </a:lnSpc>
                <a:spcBef>
                  <a:spcPct val="0"/>
                </a:spcBef>
                <a:spcAft>
                  <a:spcPct val="35000"/>
                </a:spcAft>
                <a:defRPr/>
              </a:pPr>
              <a:r>
                <a:rPr lang="en-US" sz="2400" dirty="0">
                  <a:solidFill>
                    <a:srgbClr val="1F497D"/>
                  </a:solidFill>
                  <a:latin typeface="Calibri" panose="020F0502020204030204" pitchFamily="34" charset="0"/>
                </a:rPr>
                <a:t>Scholarship of teaching</a:t>
              </a:r>
            </a:p>
          </p:txBody>
        </p:sp>
      </p:grpSp>
      <p:grpSp>
        <p:nvGrpSpPr>
          <p:cNvPr id="11" name="Group 10"/>
          <p:cNvGrpSpPr/>
          <p:nvPr/>
        </p:nvGrpSpPr>
        <p:grpSpPr>
          <a:xfrm>
            <a:off x="6112777" y="1524000"/>
            <a:ext cx="2257455" cy="1199726"/>
            <a:chOff x="1123587" y="4014347"/>
            <a:chExt cx="2257455" cy="1199726"/>
          </a:xfrm>
        </p:grpSpPr>
        <p:sp>
          <p:nvSpPr>
            <p:cNvPr id="12" name="Rectangle 11"/>
            <p:cNvSpPr/>
            <p:nvPr/>
          </p:nvSpPr>
          <p:spPr>
            <a:xfrm>
              <a:off x="1367961" y="4014347"/>
              <a:ext cx="2013081" cy="11997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123587" y="4383194"/>
              <a:ext cx="2013081" cy="6359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8295" tIns="0" rIns="0" bIns="0" numCol="1" spcCol="1270" anchor="t" anchorCtr="0">
              <a:noAutofit/>
            </a:bodyPr>
            <a:lstStyle/>
            <a:p>
              <a:pPr defTabSz="1066800">
                <a:lnSpc>
                  <a:spcPct val="90000"/>
                </a:lnSpc>
                <a:spcBef>
                  <a:spcPct val="0"/>
                </a:spcBef>
                <a:spcAft>
                  <a:spcPct val="35000"/>
                </a:spcAft>
                <a:defRPr/>
              </a:pPr>
              <a:r>
                <a:rPr lang="en-US" sz="2400" dirty="0">
                  <a:solidFill>
                    <a:srgbClr val="1F497D"/>
                  </a:solidFill>
                  <a:latin typeface="Calibri" panose="020F0502020204030204" pitchFamily="34" charset="0"/>
                </a:rPr>
                <a:t>Scholarship of application</a:t>
              </a:r>
            </a:p>
          </p:txBody>
        </p:sp>
      </p:grpSp>
      <p:grpSp>
        <p:nvGrpSpPr>
          <p:cNvPr id="14" name="Group 13"/>
          <p:cNvGrpSpPr/>
          <p:nvPr/>
        </p:nvGrpSpPr>
        <p:grpSpPr>
          <a:xfrm>
            <a:off x="8352064" y="1638007"/>
            <a:ext cx="2138980" cy="947417"/>
            <a:chOff x="5583472" y="2250281"/>
            <a:chExt cx="2138980" cy="947417"/>
          </a:xfrm>
        </p:grpSpPr>
        <p:sp>
          <p:nvSpPr>
            <p:cNvPr id="17" name="Rectangle 16"/>
            <p:cNvSpPr/>
            <p:nvPr/>
          </p:nvSpPr>
          <p:spPr>
            <a:xfrm>
              <a:off x="5583472" y="2250281"/>
              <a:ext cx="2138980" cy="94741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Rectangle 17"/>
            <p:cNvSpPr/>
            <p:nvPr/>
          </p:nvSpPr>
          <p:spPr>
            <a:xfrm>
              <a:off x="5583472" y="2250281"/>
              <a:ext cx="2138980" cy="6607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3431" tIns="0" rIns="0" bIns="0" numCol="1" spcCol="1270" anchor="t" anchorCtr="0">
              <a:noAutofit/>
            </a:bodyPr>
            <a:lstStyle/>
            <a:p>
              <a:pPr defTabSz="1066800">
                <a:lnSpc>
                  <a:spcPct val="90000"/>
                </a:lnSpc>
                <a:spcBef>
                  <a:spcPct val="0"/>
                </a:spcBef>
                <a:spcAft>
                  <a:spcPct val="35000"/>
                </a:spcAft>
                <a:defRPr/>
              </a:pPr>
              <a:r>
                <a:rPr lang="en-US" sz="2400" dirty="0">
                  <a:solidFill>
                    <a:srgbClr val="1F497D"/>
                  </a:solidFill>
                  <a:latin typeface="Calibri" panose="020F0502020204030204" pitchFamily="34" charset="0"/>
                </a:rPr>
                <a:t>Scholarship of discovery</a:t>
              </a:r>
            </a:p>
          </p:txBody>
        </p:sp>
      </p:grpSp>
      <p:grpSp>
        <p:nvGrpSpPr>
          <p:cNvPr id="19" name="Group 18"/>
          <p:cNvGrpSpPr/>
          <p:nvPr/>
        </p:nvGrpSpPr>
        <p:grpSpPr>
          <a:xfrm>
            <a:off x="6649317" y="4961178"/>
            <a:ext cx="1338408" cy="1068727"/>
            <a:chOff x="1367961" y="3258970"/>
            <a:chExt cx="2042878" cy="2411316"/>
          </a:xfrm>
        </p:grpSpPr>
        <p:sp>
          <p:nvSpPr>
            <p:cNvPr id="20" name="Rectangle 19"/>
            <p:cNvSpPr/>
            <p:nvPr/>
          </p:nvSpPr>
          <p:spPr>
            <a:xfrm>
              <a:off x="1367961" y="4014347"/>
              <a:ext cx="2013081" cy="119972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1367962" y="3258970"/>
              <a:ext cx="2042877" cy="24113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8295" tIns="0" rIns="0" bIns="0" numCol="1" spcCol="1270" anchor="t" anchorCtr="0">
              <a:noAutofit/>
            </a:bodyPr>
            <a:lstStyle/>
            <a:p>
              <a:pPr defTabSz="1066800">
                <a:lnSpc>
                  <a:spcPct val="90000"/>
                </a:lnSpc>
                <a:spcBef>
                  <a:spcPct val="0"/>
                </a:spcBef>
                <a:spcAft>
                  <a:spcPct val="35000"/>
                </a:spcAft>
                <a:defRPr/>
              </a:pPr>
              <a:r>
                <a:rPr lang="en-US" sz="2000" dirty="0">
                  <a:solidFill>
                    <a:srgbClr val="1F497D"/>
                  </a:solidFill>
                  <a:latin typeface="Calibri" panose="020F0502020204030204" pitchFamily="34" charset="0"/>
                </a:rPr>
                <a:t>Classroom </a:t>
              </a:r>
              <a:br>
                <a:rPr lang="en-US" sz="2000" dirty="0">
                  <a:solidFill>
                    <a:srgbClr val="1F497D"/>
                  </a:solidFill>
                  <a:latin typeface="Calibri" panose="020F0502020204030204" pitchFamily="34" charset="0"/>
                </a:rPr>
              </a:br>
              <a:r>
                <a:rPr lang="en-US" sz="2000" dirty="0">
                  <a:solidFill>
                    <a:srgbClr val="1F497D"/>
                  </a:solidFill>
                  <a:latin typeface="Calibri" panose="020F0502020204030204" pitchFamily="34" charset="0"/>
                </a:rPr>
                <a:t>action </a:t>
              </a:r>
              <a:br>
                <a:rPr lang="en-US" sz="2000" dirty="0">
                  <a:solidFill>
                    <a:srgbClr val="1F497D"/>
                  </a:solidFill>
                  <a:latin typeface="Calibri" panose="020F0502020204030204" pitchFamily="34" charset="0"/>
                </a:rPr>
              </a:br>
              <a:r>
                <a:rPr lang="en-US" sz="2000" dirty="0">
                  <a:solidFill>
                    <a:srgbClr val="1F497D"/>
                  </a:solidFill>
                  <a:latin typeface="Calibri" panose="020F0502020204030204" pitchFamily="34" charset="0"/>
                </a:rPr>
                <a:t>research</a:t>
              </a:r>
            </a:p>
          </p:txBody>
        </p:sp>
      </p:grpSp>
      <p:sp>
        <p:nvSpPr>
          <p:cNvPr id="2" name="Oval 1"/>
          <p:cNvSpPr/>
          <p:nvPr/>
        </p:nvSpPr>
        <p:spPr>
          <a:xfrm>
            <a:off x="4801223" y="2183250"/>
            <a:ext cx="5573060" cy="28688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2" name="Rectangle 21">
            <a:extLst>
              <a:ext uri="{FF2B5EF4-FFF2-40B4-BE49-F238E27FC236}">
                <a16:creationId xmlns:a16="http://schemas.microsoft.com/office/drawing/2014/main" id="{1E64F66A-E87F-0649-8C2B-0A4FC747AB8F}"/>
              </a:ext>
            </a:extLst>
          </p:cNvPr>
          <p:cNvSpPr/>
          <p:nvPr/>
        </p:nvSpPr>
        <p:spPr>
          <a:xfrm>
            <a:off x="9102772" y="2623855"/>
            <a:ext cx="2013081" cy="6359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8295" tIns="0" rIns="0" bIns="0" numCol="1" spcCol="1270" anchor="t" anchorCtr="0">
            <a:noAutofit/>
          </a:bodyPr>
          <a:lstStyle/>
          <a:p>
            <a:pPr defTabSz="1066800">
              <a:lnSpc>
                <a:spcPct val="90000"/>
              </a:lnSpc>
              <a:spcBef>
                <a:spcPct val="0"/>
              </a:spcBef>
              <a:spcAft>
                <a:spcPct val="35000"/>
              </a:spcAft>
              <a:defRPr/>
            </a:pPr>
            <a:r>
              <a:rPr lang="en-US" sz="2400" dirty="0">
                <a:solidFill>
                  <a:srgbClr val="1F497D"/>
                </a:solidFill>
                <a:latin typeface="Calibri" panose="020F0502020204030204" pitchFamily="34" charset="0"/>
              </a:rPr>
              <a:t>Scholarship of integration</a:t>
            </a:r>
          </a:p>
        </p:txBody>
      </p:sp>
    </p:spTree>
    <p:extLst>
      <p:ext uri="{BB962C8B-B14F-4D97-AF65-F5344CB8AC3E}">
        <p14:creationId xmlns:p14="http://schemas.microsoft.com/office/powerpoint/2010/main" val="395648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9"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4"/>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5" grpId="0"/>
      <p:bldP spid="5" grpId="1"/>
      <p:bldP spid="6" grpId="0"/>
      <p:bldP spid="6" grpId="1"/>
      <p:bldP spid="2" grpId="0" animBg="1"/>
      <p:bldP spid="22" grpId="0"/>
      <p:bldP spid="2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t>
            </a:r>
            <a:r>
              <a:rPr lang="en-US" dirty="0" err="1"/>
              <a:t>SoTL</a:t>
            </a:r>
            <a:endParaRPr lang="en-US" dirty="0"/>
          </a:p>
        </p:txBody>
      </p:sp>
      <p:sp>
        <p:nvSpPr>
          <p:cNvPr id="3" name="Content Placeholder 2"/>
          <p:cNvSpPr>
            <a:spLocks noGrp="1"/>
          </p:cNvSpPr>
          <p:nvPr>
            <p:ph idx="1"/>
          </p:nvPr>
        </p:nvSpPr>
        <p:spPr/>
        <p:txBody>
          <a:bodyPr>
            <a:normAutofit/>
          </a:bodyPr>
          <a:lstStyle/>
          <a:p>
            <a:r>
              <a:rPr lang="en-US" sz="2800" b="1" dirty="0"/>
              <a:t>Posing a problem </a:t>
            </a:r>
            <a:r>
              <a:rPr lang="en-US" sz="2800" dirty="0"/>
              <a:t>about an issue of teaching or learning</a:t>
            </a:r>
          </a:p>
          <a:p>
            <a:r>
              <a:rPr lang="en-US" sz="2800" dirty="0"/>
              <a:t>Studying the problem through </a:t>
            </a:r>
            <a:r>
              <a:rPr lang="en-US" sz="2800" b="1" dirty="0"/>
              <a:t>methods</a:t>
            </a:r>
            <a:r>
              <a:rPr lang="en-US" sz="2800" dirty="0"/>
              <a:t> appropriate to disciplinary epistemologies</a:t>
            </a:r>
          </a:p>
          <a:p>
            <a:r>
              <a:rPr lang="en-US" sz="2800" dirty="0"/>
              <a:t>Applying </a:t>
            </a:r>
            <a:r>
              <a:rPr lang="en-US" sz="2800" b="1" dirty="0"/>
              <a:t>results to practice</a:t>
            </a:r>
          </a:p>
          <a:p>
            <a:r>
              <a:rPr lang="en-US" sz="2800" b="1" dirty="0"/>
              <a:t>Communicating</a:t>
            </a:r>
            <a:r>
              <a:rPr lang="en-US" sz="2800" dirty="0"/>
              <a:t> results</a:t>
            </a:r>
          </a:p>
          <a:p>
            <a:r>
              <a:rPr lang="en-US" sz="2800" dirty="0"/>
              <a:t>Engaging in </a:t>
            </a:r>
            <a:r>
              <a:rPr lang="en-US" sz="2800" b="1" dirty="0"/>
              <a:t>self-reflection</a:t>
            </a:r>
          </a:p>
          <a:p>
            <a:r>
              <a:rPr lang="en-US" sz="2800" dirty="0"/>
              <a:t>Getting </a:t>
            </a:r>
            <a:r>
              <a:rPr lang="en-US" sz="2800" b="1" dirty="0"/>
              <a:t>peer review</a:t>
            </a:r>
          </a:p>
        </p:txBody>
      </p:sp>
      <p:sp>
        <p:nvSpPr>
          <p:cNvPr id="4" name="TextBox 3"/>
          <p:cNvSpPr txBox="1"/>
          <p:nvPr/>
        </p:nvSpPr>
        <p:spPr>
          <a:xfrm>
            <a:off x="5067300" y="6400800"/>
            <a:ext cx="5143500" cy="369332"/>
          </a:xfrm>
          <a:prstGeom prst="rect">
            <a:avLst/>
          </a:prstGeom>
          <a:noFill/>
        </p:spPr>
        <p:txBody>
          <a:bodyPr wrap="square" rtlCol="0">
            <a:spAutoFit/>
          </a:bodyPr>
          <a:lstStyle/>
          <a:p>
            <a:pPr algn="r">
              <a:defRPr/>
            </a:pPr>
            <a:r>
              <a:rPr lang="en-US" dirty="0">
                <a:solidFill>
                  <a:srgbClr val="1F497D"/>
                </a:solidFill>
                <a:latin typeface="Calibri"/>
              </a:rPr>
              <a:t>Cambridge, B. L. (2001).</a:t>
            </a:r>
          </a:p>
        </p:txBody>
      </p:sp>
    </p:spTree>
    <p:extLst>
      <p:ext uri="{BB962C8B-B14F-4D97-AF65-F5344CB8AC3E}">
        <p14:creationId xmlns:p14="http://schemas.microsoft.com/office/powerpoint/2010/main" val="1154828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eaLnBrk="1" hangingPunct="1"/>
            <a:r>
              <a:rPr lang="en-US" dirty="0">
                <a:cs typeface="Arial" charset="0"/>
              </a:rPr>
              <a:t>A framework for EER</a:t>
            </a:r>
          </a:p>
        </p:txBody>
      </p:sp>
      <p:graphicFrame>
        <p:nvGraphicFramePr>
          <p:cNvPr id="3" name="Diagram 2"/>
          <p:cNvGraphicFramePr/>
          <p:nvPr>
            <p:extLst>
              <p:ext uri="{D42A27DB-BD31-4B8C-83A1-F6EECF244321}">
                <p14:modId xmlns:p14="http://schemas.microsoft.com/office/powerpoint/2010/main" val="828851086"/>
              </p:ext>
            </p:extLst>
          </p:nvPr>
        </p:nvGraphicFramePr>
        <p:xfrm>
          <a:off x="3465818" y="1898899"/>
          <a:ext cx="5280675" cy="3520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reeform 4"/>
          <p:cNvSpPr/>
          <p:nvPr/>
        </p:nvSpPr>
        <p:spPr>
          <a:xfrm>
            <a:off x="5149160" y="1837653"/>
            <a:ext cx="1913991" cy="1240624"/>
          </a:xfrm>
          <a:custGeom>
            <a:avLst/>
            <a:gdLst>
              <a:gd name="connsiteX0" fmla="*/ 0 w 2209507"/>
              <a:gd name="connsiteY0" fmla="*/ 238700 h 1432173"/>
              <a:gd name="connsiteX1" fmla="*/ 238700 w 2209507"/>
              <a:gd name="connsiteY1" fmla="*/ 0 h 1432173"/>
              <a:gd name="connsiteX2" fmla="*/ 1970807 w 2209507"/>
              <a:gd name="connsiteY2" fmla="*/ 0 h 1432173"/>
              <a:gd name="connsiteX3" fmla="*/ 2209507 w 2209507"/>
              <a:gd name="connsiteY3" fmla="*/ 238700 h 1432173"/>
              <a:gd name="connsiteX4" fmla="*/ 2209507 w 2209507"/>
              <a:gd name="connsiteY4" fmla="*/ 1193473 h 1432173"/>
              <a:gd name="connsiteX5" fmla="*/ 1970807 w 2209507"/>
              <a:gd name="connsiteY5" fmla="*/ 1432173 h 1432173"/>
              <a:gd name="connsiteX6" fmla="*/ 238700 w 2209507"/>
              <a:gd name="connsiteY6" fmla="*/ 1432173 h 1432173"/>
              <a:gd name="connsiteX7" fmla="*/ 0 w 2209507"/>
              <a:gd name="connsiteY7" fmla="*/ 1193473 h 1432173"/>
              <a:gd name="connsiteX8" fmla="*/ 0 w 2209507"/>
              <a:gd name="connsiteY8" fmla="*/ 238700 h 14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507" h="1432173">
                <a:moveTo>
                  <a:pt x="0" y="238700"/>
                </a:moveTo>
                <a:cubicBezTo>
                  <a:pt x="0" y="106870"/>
                  <a:pt x="106870" y="0"/>
                  <a:pt x="238700" y="0"/>
                </a:cubicBezTo>
                <a:lnTo>
                  <a:pt x="1970807" y="0"/>
                </a:lnTo>
                <a:cubicBezTo>
                  <a:pt x="2102637" y="0"/>
                  <a:pt x="2209507" y="106870"/>
                  <a:pt x="2209507" y="238700"/>
                </a:cubicBezTo>
                <a:lnTo>
                  <a:pt x="2209507" y="1193473"/>
                </a:lnTo>
                <a:cubicBezTo>
                  <a:pt x="2209507" y="1325303"/>
                  <a:pt x="2102637" y="1432173"/>
                  <a:pt x="1970807" y="1432173"/>
                </a:cubicBezTo>
                <a:lnTo>
                  <a:pt x="238700" y="1432173"/>
                </a:lnTo>
                <a:cubicBezTo>
                  <a:pt x="106870" y="1432173"/>
                  <a:pt x="0" y="1325303"/>
                  <a:pt x="0" y="1193473"/>
                </a:cubicBezTo>
                <a:lnTo>
                  <a:pt x="0" y="23870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6113" tIns="146113" rIns="146113" bIns="146113" numCol="1" spcCol="1270" anchor="ctr" anchorCtr="0">
            <a:noAutofit/>
          </a:bodyPr>
          <a:lstStyle/>
          <a:p>
            <a:pPr algn="ctr" defTabSz="889000">
              <a:lnSpc>
                <a:spcPct val="90000"/>
              </a:lnSpc>
              <a:spcBef>
                <a:spcPct val="0"/>
              </a:spcBef>
              <a:spcAft>
                <a:spcPct val="35000"/>
              </a:spcAft>
              <a:defRPr/>
            </a:pPr>
            <a:r>
              <a:rPr lang="en-US" sz="2000" dirty="0">
                <a:solidFill>
                  <a:prstClr val="white"/>
                </a:solidFill>
                <a:latin typeface="Calibri"/>
              </a:rPr>
              <a:t>Review the literature</a:t>
            </a:r>
          </a:p>
        </p:txBody>
      </p:sp>
      <p:sp>
        <p:nvSpPr>
          <p:cNvPr id="7" name="Freeform 6"/>
          <p:cNvSpPr/>
          <p:nvPr/>
        </p:nvSpPr>
        <p:spPr>
          <a:xfrm>
            <a:off x="7340249" y="2565030"/>
            <a:ext cx="1913991" cy="1240624"/>
          </a:xfrm>
          <a:custGeom>
            <a:avLst/>
            <a:gdLst>
              <a:gd name="connsiteX0" fmla="*/ 0 w 2209507"/>
              <a:gd name="connsiteY0" fmla="*/ 238700 h 1432173"/>
              <a:gd name="connsiteX1" fmla="*/ 238700 w 2209507"/>
              <a:gd name="connsiteY1" fmla="*/ 0 h 1432173"/>
              <a:gd name="connsiteX2" fmla="*/ 1970807 w 2209507"/>
              <a:gd name="connsiteY2" fmla="*/ 0 h 1432173"/>
              <a:gd name="connsiteX3" fmla="*/ 2209507 w 2209507"/>
              <a:gd name="connsiteY3" fmla="*/ 238700 h 1432173"/>
              <a:gd name="connsiteX4" fmla="*/ 2209507 w 2209507"/>
              <a:gd name="connsiteY4" fmla="*/ 1193473 h 1432173"/>
              <a:gd name="connsiteX5" fmla="*/ 1970807 w 2209507"/>
              <a:gd name="connsiteY5" fmla="*/ 1432173 h 1432173"/>
              <a:gd name="connsiteX6" fmla="*/ 238700 w 2209507"/>
              <a:gd name="connsiteY6" fmla="*/ 1432173 h 1432173"/>
              <a:gd name="connsiteX7" fmla="*/ 0 w 2209507"/>
              <a:gd name="connsiteY7" fmla="*/ 1193473 h 1432173"/>
              <a:gd name="connsiteX8" fmla="*/ 0 w 2209507"/>
              <a:gd name="connsiteY8" fmla="*/ 238700 h 14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507" h="1432173">
                <a:moveTo>
                  <a:pt x="0" y="238700"/>
                </a:moveTo>
                <a:cubicBezTo>
                  <a:pt x="0" y="106870"/>
                  <a:pt x="106870" y="0"/>
                  <a:pt x="238700" y="0"/>
                </a:cubicBezTo>
                <a:lnTo>
                  <a:pt x="1970807" y="0"/>
                </a:lnTo>
                <a:cubicBezTo>
                  <a:pt x="2102637" y="0"/>
                  <a:pt x="2209507" y="106870"/>
                  <a:pt x="2209507" y="238700"/>
                </a:cubicBezTo>
                <a:lnTo>
                  <a:pt x="2209507" y="1193473"/>
                </a:lnTo>
                <a:cubicBezTo>
                  <a:pt x="2209507" y="1325303"/>
                  <a:pt x="2102637" y="1432173"/>
                  <a:pt x="1970807" y="1432173"/>
                </a:cubicBezTo>
                <a:lnTo>
                  <a:pt x="238700" y="1432173"/>
                </a:lnTo>
                <a:cubicBezTo>
                  <a:pt x="106870" y="1432173"/>
                  <a:pt x="0" y="1325303"/>
                  <a:pt x="0" y="1193473"/>
                </a:cubicBezTo>
                <a:lnTo>
                  <a:pt x="0" y="23870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6113" tIns="146113" rIns="146113" bIns="146113" numCol="1" spcCol="1270" anchor="ctr" anchorCtr="0">
            <a:noAutofit/>
          </a:bodyPr>
          <a:lstStyle/>
          <a:p>
            <a:pPr algn="ctr" defTabSz="889000">
              <a:lnSpc>
                <a:spcPct val="90000"/>
              </a:lnSpc>
              <a:spcBef>
                <a:spcPct val="0"/>
              </a:spcBef>
              <a:spcAft>
                <a:spcPct val="35000"/>
              </a:spcAft>
              <a:defRPr/>
            </a:pPr>
            <a:r>
              <a:rPr lang="en-US" sz="2000" dirty="0">
                <a:solidFill>
                  <a:prstClr val="white"/>
                </a:solidFill>
                <a:latin typeface="Calibri"/>
              </a:rPr>
              <a:t>Link to appropriate theory</a:t>
            </a:r>
          </a:p>
        </p:txBody>
      </p:sp>
      <p:sp>
        <p:nvSpPr>
          <p:cNvPr id="9" name="Freeform 8"/>
          <p:cNvSpPr/>
          <p:nvPr/>
        </p:nvSpPr>
        <p:spPr>
          <a:xfrm>
            <a:off x="7340249" y="4344573"/>
            <a:ext cx="1913991" cy="1240624"/>
          </a:xfrm>
          <a:custGeom>
            <a:avLst/>
            <a:gdLst>
              <a:gd name="connsiteX0" fmla="*/ 0 w 2209507"/>
              <a:gd name="connsiteY0" fmla="*/ 238700 h 1432173"/>
              <a:gd name="connsiteX1" fmla="*/ 238700 w 2209507"/>
              <a:gd name="connsiteY1" fmla="*/ 0 h 1432173"/>
              <a:gd name="connsiteX2" fmla="*/ 1970807 w 2209507"/>
              <a:gd name="connsiteY2" fmla="*/ 0 h 1432173"/>
              <a:gd name="connsiteX3" fmla="*/ 2209507 w 2209507"/>
              <a:gd name="connsiteY3" fmla="*/ 238700 h 1432173"/>
              <a:gd name="connsiteX4" fmla="*/ 2209507 w 2209507"/>
              <a:gd name="connsiteY4" fmla="*/ 1193473 h 1432173"/>
              <a:gd name="connsiteX5" fmla="*/ 1970807 w 2209507"/>
              <a:gd name="connsiteY5" fmla="*/ 1432173 h 1432173"/>
              <a:gd name="connsiteX6" fmla="*/ 238700 w 2209507"/>
              <a:gd name="connsiteY6" fmla="*/ 1432173 h 1432173"/>
              <a:gd name="connsiteX7" fmla="*/ 0 w 2209507"/>
              <a:gd name="connsiteY7" fmla="*/ 1193473 h 1432173"/>
              <a:gd name="connsiteX8" fmla="*/ 0 w 2209507"/>
              <a:gd name="connsiteY8" fmla="*/ 238700 h 14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507" h="1432173">
                <a:moveTo>
                  <a:pt x="0" y="238700"/>
                </a:moveTo>
                <a:cubicBezTo>
                  <a:pt x="0" y="106870"/>
                  <a:pt x="106870" y="0"/>
                  <a:pt x="238700" y="0"/>
                </a:cubicBezTo>
                <a:lnTo>
                  <a:pt x="1970807" y="0"/>
                </a:lnTo>
                <a:cubicBezTo>
                  <a:pt x="2102637" y="0"/>
                  <a:pt x="2209507" y="106870"/>
                  <a:pt x="2209507" y="238700"/>
                </a:cubicBezTo>
                <a:lnTo>
                  <a:pt x="2209507" y="1193473"/>
                </a:lnTo>
                <a:cubicBezTo>
                  <a:pt x="2209507" y="1325303"/>
                  <a:pt x="2102637" y="1432173"/>
                  <a:pt x="1970807" y="1432173"/>
                </a:cubicBezTo>
                <a:lnTo>
                  <a:pt x="238700" y="1432173"/>
                </a:lnTo>
                <a:cubicBezTo>
                  <a:pt x="106870" y="1432173"/>
                  <a:pt x="0" y="1325303"/>
                  <a:pt x="0" y="1193473"/>
                </a:cubicBezTo>
                <a:lnTo>
                  <a:pt x="0" y="23870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6113" tIns="146113" rIns="146113" bIns="146113" numCol="1" spcCol="1270" anchor="ctr" anchorCtr="0">
            <a:noAutofit/>
          </a:bodyPr>
          <a:lstStyle/>
          <a:p>
            <a:pPr algn="ctr" defTabSz="889000">
              <a:lnSpc>
                <a:spcPct val="90000"/>
              </a:lnSpc>
              <a:spcBef>
                <a:spcPct val="0"/>
              </a:spcBef>
              <a:spcAft>
                <a:spcPct val="35000"/>
              </a:spcAft>
              <a:defRPr/>
            </a:pPr>
            <a:r>
              <a:rPr lang="en-US" sz="2000" dirty="0">
                <a:solidFill>
                  <a:prstClr val="white"/>
                </a:solidFill>
                <a:latin typeface="Calibri"/>
              </a:rPr>
              <a:t>Use proven methods, aligned to </a:t>
            </a:r>
            <a:r>
              <a:rPr lang="en-US" sz="2000" dirty="0" err="1">
                <a:solidFill>
                  <a:prstClr val="white"/>
                </a:solidFill>
                <a:latin typeface="Calibri"/>
              </a:rPr>
              <a:t>RQ</a:t>
            </a:r>
            <a:endParaRPr lang="en-US" sz="2000" dirty="0">
              <a:solidFill>
                <a:prstClr val="white"/>
              </a:solidFill>
              <a:latin typeface="Calibri"/>
            </a:endParaRPr>
          </a:p>
        </p:txBody>
      </p:sp>
      <p:sp>
        <p:nvSpPr>
          <p:cNvPr id="11" name="Freeform 10"/>
          <p:cNvSpPr/>
          <p:nvPr/>
        </p:nvSpPr>
        <p:spPr>
          <a:xfrm>
            <a:off x="5149160" y="5031340"/>
            <a:ext cx="1913991" cy="1240624"/>
          </a:xfrm>
          <a:custGeom>
            <a:avLst/>
            <a:gdLst>
              <a:gd name="connsiteX0" fmla="*/ 0 w 2209507"/>
              <a:gd name="connsiteY0" fmla="*/ 238700 h 1432173"/>
              <a:gd name="connsiteX1" fmla="*/ 238700 w 2209507"/>
              <a:gd name="connsiteY1" fmla="*/ 0 h 1432173"/>
              <a:gd name="connsiteX2" fmla="*/ 1970807 w 2209507"/>
              <a:gd name="connsiteY2" fmla="*/ 0 h 1432173"/>
              <a:gd name="connsiteX3" fmla="*/ 2209507 w 2209507"/>
              <a:gd name="connsiteY3" fmla="*/ 238700 h 1432173"/>
              <a:gd name="connsiteX4" fmla="*/ 2209507 w 2209507"/>
              <a:gd name="connsiteY4" fmla="*/ 1193473 h 1432173"/>
              <a:gd name="connsiteX5" fmla="*/ 1970807 w 2209507"/>
              <a:gd name="connsiteY5" fmla="*/ 1432173 h 1432173"/>
              <a:gd name="connsiteX6" fmla="*/ 238700 w 2209507"/>
              <a:gd name="connsiteY6" fmla="*/ 1432173 h 1432173"/>
              <a:gd name="connsiteX7" fmla="*/ 0 w 2209507"/>
              <a:gd name="connsiteY7" fmla="*/ 1193473 h 1432173"/>
              <a:gd name="connsiteX8" fmla="*/ 0 w 2209507"/>
              <a:gd name="connsiteY8" fmla="*/ 238700 h 14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507" h="1432173">
                <a:moveTo>
                  <a:pt x="0" y="238700"/>
                </a:moveTo>
                <a:cubicBezTo>
                  <a:pt x="0" y="106870"/>
                  <a:pt x="106870" y="0"/>
                  <a:pt x="238700" y="0"/>
                </a:cubicBezTo>
                <a:lnTo>
                  <a:pt x="1970807" y="0"/>
                </a:lnTo>
                <a:cubicBezTo>
                  <a:pt x="2102637" y="0"/>
                  <a:pt x="2209507" y="106870"/>
                  <a:pt x="2209507" y="238700"/>
                </a:cubicBezTo>
                <a:lnTo>
                  <a:pt x="2209507" y="1193473"/>
                </a:lnTo>
                <a:cubicBezTo>
                  <a:pt x="2209507" y="1325303"/>
                  <a:pt x="2102637" y="1432173"/>
                  <a:pt x="1970807" y="1432173"/>
                </a:cubicBezTo>
                <a:lnTo>
                  <a:pt x="238700" y="1432173"/>
                </a:lnTo>
                <a:cubicBezTo>
                  <a:pt x="106870" y="1432173"/>
                  <a:pt x="0" y="1325303"/>
                  <a:pt x="0" y="1193473"/>
                </a:cubicBezTo>
                <a:lnTo>
                  <a:pt x="0" y="23870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6113" tIns="146113" rIns="146113" bIns="146113" numCol="1" spcCol="1270" anchor="ctr" anchorCtr="0">
            <a:noAutofit/>
          </a:bodyPr>
          <a:lstStyle/>
          <a:p>
            <a:pPr algn="ctr" defTabSz="889000">
              <a:lnSpc>
                <a:spcPct val="90000"/>
              </a:lnSpc>
              <a:spcBef>
                <a:spcPct val="0"/>
              </a:spcBef>
              <a:spcAft>
                <a:spcPct val="35000"/>
              </a:spcAft>
              <a:defRPr/>
            </a:pPr>
            <a:r>
              <a:rPr lang="en-US" sz="2000" dirty="0">
                <a:solidFill>
                  <a:prstClr val="white"/>
                </a:solidFill>
                <a:latin typeface="Calibri"/>
              </a:rPr>
              <a:t> Interpret data</a:t>
            </a:r>
          </a:p>
        </p:txBody>
      </p:sp>
      <p:sp>
        <p:nvSpPr>
          <p:cNvPr id="13" name="Freeform 12"/>
          <p:cNvSpPr/>
          <p:nvPr/>
        </p:nvSpPr>
        <p:spPr>
          <a:xfrm>
            <a:off x="2937763" y="4344575"/>
            <a:ext cx="1913991" cy="1240624"/>
          </a:xfrm>
          <a:custGeom>
            <a:avLst/>
            <a:gdLst>
              <a:gd name="connsiteX0" fmla="*/ 0 w 2209507"/>
              <a:gd name="connsiteY0" fmla="*/ 238700 h 1432173"/>
              <a:gd name="connsiteX1" fmla="*/ 238700 w 2209507"/>
              <a:gd name="connsiteY1" fmla="*/ 0 h 1432173"/>
              <a:gd name="connsiteX2" fmla="*/ 1970807 w 2209507"/>
              <a:gd name="connsiteY2" fmla="*/ 0 h 1432173"/>
              <a:gd name="connsiteX3" fmla="*/ 2209507 w 2209507"/>
              <a:gd name="connsiteY3" fmla="*/ 238700 h 1432173"/>
              <a:gd name="connsiteX4" fmla="*/ 2209507 w 2209507"/>
              <a:gd name="connsiteY4" fmla="*/ 1193473 h 1432173"/>
              <a:gd name="connsiteX5" fmla="*/ 1970807 w 2209507"/>
              <a:gd name="connsiteY5" fmla="*/ 1432173 h 1432173"/>
              <a:gd name="connsiteX6" fmla="*/ 238700 w 2209507"/>
              <a:gd name="connsiteY6" fmla="*/ 1432173 h 1432173"/>
              <a:gd name="connsiteX7" fmla="*/ 0 w 2209507"/>
              <a:gd name="connsiteY7" fmla="*/ 1193473 h 1432173"/>
              <a:gd name="connsiteX8" fmla="*/ 0 w 2209507"/>
              <a:gd name="connsiteY8" fmla="*/ 238700 h 14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507" h="1432173">
                <a:moveTo>
                  <a:pt x="0" y="238700"/>
                </a:moveTo>
                <a:cubicBezTo>
                  <a:pt x="0" y="106870"/>
                  <a:pt x="106870" y="0"/>
                  <a:pt x="238700" y="0"/>
                </a:cubicBezTo>
                <a:lnTo>
                  <a:pt x="1970807" y="0"/>
                </a:lnTo>
                <a:cubicBezTo>
                  <a:pt x="2102637" y="0"/>
                  <a:pt x="2209507" y="106870"/>
                  <a:pt x="2209507" y="238700"/>
                </a:cubicBezTo>
                <a:lnTo>
                  <a:pt x="2209507" y="1193473"/>
                </a:lnTo>
                <a:cubicBezTo>
                  <a:pt x="2209507" y="1325303"/>
                  <a:pt x="2102637" y="1432173"/>
                  <a:pt x="1970807" y="1432173"/>
                </a:cubicBezTo>
                <a:lnTo>
                  <a:pt x="238700" y="1432173"/>
                </a:lnTo>
                <a:cubicBezTo>
                  <a:pt x="106870" y="1432173"/>
                  <a:pt x="0" y="1325303"/>
                  <a:pt x="0" y="1193473"/>
                </a:cubicBezTo>
                <a:lnTo>
                  <a:pt x="0" y="23870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6113" tIns="146113" rIns="146113" bIns="146113" numCol="1" spcCol="1270" anchor="ctr" anchorCtr="0">
            <a:noAutofit/>
          </a:bodyPr>
          <a:lstStyle/>
          <a:p>
            <a:pPr algn="ctr" defTabSz="889000">
              <a:lnSpc>
                <a:spcPct val="90000"/>
              </a:lnSpc>
              <a:spcBef>
                <a:spcPct val="0"/>
              </a:spcBef>
              <a:spcAft>
                <a:spcPct val="35000"/>
              </a:spcAft>
              <a:defRPr/>
            </a:pPr>
            <a:r>
              <a:rPr lang="en-US" sz="2000" dirty="0">
                <a:solidFill>
                  <a:prstClr val="white"/>
                </a:solidFill>
                <a:latin typeface="Calibri"/>
              </a:rPr>
              <a:t>Disseminate </a:t>
            </a:r>
            <a:r>
              <a:rPr lang="en-US" sz="2000" i="1" dirty="0">
                <a:solidFill>
                  <a:prstClr val="white"/>
                </a:solidFill>
                <a:latin typeface="Calibri"/>
              </a:rPr>
              <a:t>generalizable</a:t>
            </a:r>
            <a:r>
              <a:rPr lang="en-US" sz="2000" dirty="0">
                <a:solidFill>
                  <a:prstClr val="white"/>
                </a:solidFill>
                <a:latin typeface="Calibri"/>
              </a:rPr>
              <a:t> findings</a:t>
            </a:r>
          </a:p>
        </p:txBody>
      </p:sp>
      <p:sp>
        <p:nvSpPr>
          <p:cNvPr id="15" name="Freeform 14"/>
          <p:cNvSpPr/>
          <p:nvPr/>
        </p:nvSpPr>
        <p:spPr>
          <a:xfrm>
            <a:off x="2937763" y="2565027"/>
            <a:ext cx="1913991" cy="1240624"/>
          </a:xfrm>
          <a:custGeom>
            <a:avLst/>
            <a:gdLst>
              <a:gd name="connsiteX0" fmla="*/ 0 w 2209507"/>
              <a:gd name="connsiteY0" fmla="*/ 238700 h 1432173"/>
              <a:gd name="connsiteX1" fmla="*/ 238700 w 2209507"/>
              <a:gd name="connsiteY1" fmla="*/ 0 h 1432173"/>
              <a:gd name="connsiteX2" fmla="*/ 1970807 w 2209507"/>
              <a:gd name="connsiteY2" fmla="*/ 0 h 1432173"/>
              <a:gd name="connsiteX3" fmla="*/ 2209507 w 2209507"/>
              <a:gd name="connsiteY3" fmla="*/ 238700 h 1432173"/>
              <a:gd name="connsiteX4" fmla="*/ 2209507 w 2209507"/>
              <a:gd name="connsiteY4" fmla="*/ 1193473 h 1432173"/>
              <a:gd name="connsiteX5" fmla="*/ 1970807 w 2209507"/>
              <a:gd name="connsiteY5" fmla="*/ 1432173 h 1432173"/>
              <a:gd name="connsiteX6" fmla="*/ 238700 w 2209507"/>
              <a:gd name="connsiteY6" fmla="*/ 1432173 h 1432173"/>
              <a:gd name="connsiteX7" fmla="*/ 0 w 2209507"/>
              <a:gd name="connsiteY7" fmla="*/ 1193473 h 1432173"/>
              <a:gd name="connsiteX8" fmla="*/ 0 w 2209507"/>
              <a:gd name="connsiteY8" fmla="*/ 238700 h 143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507" h="1432173">
                <a:moveTo>
                  <a:pt x="0" y="238700"/>
                </a:moveTo>
                <a:cubicBezTo>
                  <a:pt x="0" y="106870"/>
                  <a:pt x="106870" y="0"/>
                  <a:pt x="238700" y="0"/>
                </a:cubicBezTo>
                <a:lnTo>
                  <a:pt x="1970807" y="0"/>
                </a:lnTo>
                <a:cubicBezTo>
                  <a:pt x="2102637" y="0"/>
                  <a:pt x="2209507" y="106870"/>
                  <a:pt x="2209507" y="238700"/>
                </a:cubicBezTo>
                <a:lnTo>
                  <a:pt x="2209507" y="1193473"/>
                </a:lnTo>
                <a:cubicBezTo>
                  <a:pt x="2209507" y="1325303"/>
                  <a:pt x="2102637" y="1432173"/>
                  <a:pt x="1970807" y="1432173"/>
                </a:cubicBezTo>
                <a:lnTo>
                  <a:pt x="238700" y="1432173"/>
                </a:lnTo>
                <a:cubicBezTo>
                  <a:pt x="106870" y="1432173"/>
                  <a:pt x="0" y="1325303"/>
                  <a:pt x="0" y="1193473"/>
                </a:cubicBezTo>
                <a:lnTo>
                  <a:pt x="0" y="238700"/>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46113" tIns="146113" rIns="146113" bIns="146113" numCol="1" spcCol="1270" anchor="ctr" anchorCtr="0">
            <a:noAutofit/>
          </a:bodyPr>
          <a:lstStyle/>
          <a:p>
            <a:pPr algn="ctr" defTabSz="889000">
              <a:lnSpc>
                <a:spcPct val="90000"/>
              </a:lnSpc>
              <a:spcBef>
                <a:spcPct val="0"/>
              </a:spcBef>
              <a:spcAft>
                <a:spcPct val="35000"/>
              </a:spcAft>
              <a:defRPr/>
            </a:pPr>
            <a:r>
              <a:rPr lang="en-US" sz="2000" dirty="0">
                <a:solidFill>
                  <a:prstClr val="white"/>
                </a:solidFill>
                <a:latin typeface="Calibri"/>
              </a:rPr>
              <a:t>Identify </a:t>
            </a:r>
            <a:r>
              <a:rPr lang="en-US" sz="2000" i="1" dirty="0">
                <a:solidFill>
                  <a:prstClr val="white"/>
                </a:solidFill>
                <a:latin typeface="Calibri"/>
              </a:rPr>
              <a:t>significant, relevant </a:t>
            </a:r>
            <a:r>
              <a:rPr lang="en-US" sz="2000" dirty="0" err="1">
                <a:solidFill>
                  <a:prstClr val="white"/>
                </a:solidFill>
                <a:latin typeface="Calibri"/>
              </a:rPr>
              <a:t>RQ</a:t>
            </a:r>
            <a:endParaRPr lang="en-US" sz="2000" dirty="0">
              <a:solidFill>
                <a:prstClr val="white"/>
              </a:solidFill>
              <a:latin typeface="Calibri"/>
            </a:endParaRPr>
          </a:p>
        </p:txBody>
      </p:sp>
    </p:spTree>
    <p:extLst>
      <p:ext uri="{BB962C8B-B14F-4D97-AF65-F5344CB8AC3E}">
        <p14:creationId xmlns:p14="http://schemas.microsoft.com/office/powerpoint/2010/main" val="25854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EACA85B4-037B-4572-B5B8-5737BC9435F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5" grpId="0" animBg="1"/>
      <p:bldP spid="7" grpId="0" animBg="1"/>
      <p:bldP spid="9" grpId="0" animBg="1"/>
      <p:bldP spid="11"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is EER different than SoTL?</a:t>
            </a:r>
          </a:p>
        </p:txBody>
      </p:sp>
      <p:sp>
        <p:nvSpPr>
          <p:cNvPr id="3" name="Content Placeholder 2"/>
          <p:cNvSpPr>
            <a:spLocks noGrp="1"/>
          </p:cNvSpPr>
          <p:nvPr>
            <p:ph idx="1"/>
          </p:nvPr>
        </p:nvSpPr>
        <p:spPr/>
        <p:txBody>
          <a:bodyPr>
            <a:normAutofit/>
          </a:bodyPr>
          <a:lstStyle/>
          <a:p>
            <a:r>
              <a:rPr lang="en-US" sz="2800" dirty="0"/>
              <a:t>Often happens outside the individual classroom</a:t>
            </a:r>
          </a:p>
          <a:p>
            <a:r>
              <a:rPr lang="en-US" sz="2800" dirty="0"/>
              <a:t>Can have more far-reaching implications and contribute to educational ecosystem</a:t>
            </a:r>
          </a:p>
          <a:p>
            <a:r>
              <a:rPr lang="en-US" sz="2800" dirty="0"/>
              <a:t>Can extend beyond research </a:t>
            </a:r>
            <a:r>
              <a:rPr lang="en-US" sz="2800" dirty="0">
                <a:sym typeface="Wingdings" panose="05000000000000000000" pitchFamily="2" charset="2"/>
              </a:rPr>
              <a:t> practice and </a:t>
            </a:r>
            <a:r>
              <a:rPr lang="en-US" sz="2800" dirty="0"/>
              <a:t>encompass “basic research”</a:t>
            </a:r>
          </a:p>
          <a:p>
            <a:r>
              <a:rPr lang="en-US" sz="2800" dirty="0"/>
              <a:t>Requires deeper ties to theory</a:t>
            </a:r>
          </a:p>
          <a:p>
            <a:r>
              <a:rPr lang="en-US" sz="2800" dirty="0"/>
              <a:t>Utilizes more rigorous methods</a:t>
            </a:r>
          </a:p>
        </p:txBody>
      </p:sp>
      <p:sp>
        <p:nvSpPr>
          <p:cNvPr id="4" name="TextBox 3"/>
          <p:cNvSpPr txBox="1"/>
          <p:nvPr/>
        </p:nvSpPr>
        <p:spPr>
          <a:xfrm>
            <a:off x="2229858" y="5269110"/>
            <a:ext cx="7571868" cy="705852"/>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oAutofit/>
          </a:bodyPr>
          <a:lstStyle/>
          <a:p>
            <a:pPr algn="ctr">
              <a:defRPr/>
            </a:pPr>
            <a:r>
              <a:rPr lang="en-US" sz="3200" dirty="0">
                <a:solidFill>
                  <a:prstClr val="white"/>
                </a:solidFill>
                <a:latin typeface="Calibri"/>
              </a:rPr>
              <a:t>Boundaries are NOT distinct</a:t>
            </a:r>
          </a:p>
        </p:txBody>
      </p:sp>
    </p:spTree>
    <p:extLst>
      <p:ext uri="{BB962C8B-B14F-4D97-AF65-F5344CB8AC3E}">
        <p14:creationId xmlns:p14="http://schemas.microsoft.com/office/powerpoint/2010/main" val="163259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Landscape of Engineering Education Research - </a:t>
            </a:r>
            <a:r>
              <a:rPr lang="en-US" altLang="en-US" dirty="0"/>
              <a:t>Conferences</a:t>
            </a:r>
          </a:p>
        </p:txBody>
      </p:sp>
      <p:sp>
        <p:nvSpPr>
          <p:cNvPr id="15363" name="Rectangle 3"/>
          <p:cNvSpPr>
            <a:spLocks noGrp="1" noChangeArrowheads="1"/>
          </p:cNvSpPr>
          <p:nvPr>
            <p:ph idx="1"/>
          </p:nvPr>
        </p:nvSpPr>
        <p:spPr/>
        <p:txBody>
          <a:bodyPr>
            <a:normAutofit fontScale="85000" lnSpcReduction="20000"/>
          </a:bodyPr>
          <a:lstStyle/>
          <a:p>
            <a:r>
              <a:rPr lang="en-US" altLang="en-US"/>
              <a:t>SoTL conferences (ISSOTL, SOTL Commons)</a:t>
            </a:r>
          </a:p>
          <a:p>
            <a:r>
              <a:rPr lang="en-US" altLang="en-US"/>
              <a:t>ASEE Regional conference</a:t>
            </a:r>
          </a:p>
          <a:p>
            <a:r>
              <a:rPr lang="en-US" altLang="en-US"/>
              <a:t>ASEE/IEEE Frontiers in Education Conference</a:t>
            </a:r>
          </a:p>
          <a:p>
            <a:r>
              <a:rPr lang="en-US" altLang="en-US"/>
              <a:t>IEEE Regional Conferences – EDUCON/TALE/EDUNINE</a:t>
            </a:r>
          </a:p>
          <a:p>
            <a:r>
              <a:rPr lang="en-US" altLang="en-US"/>
              <a:t>ASEE Annual Conference and Exposition</a:t>
            </a:r>
          </a:p>
          <a:p>
            <a:r>
              <a:rPr lang="en-US" altLang="en-US"/>
              <a:t>SEFI Annual Conference</a:t>
            </a:r>
          </a:p>
          <a:p>
            <a:r>
              <a:rPr lang="en-US" altLang="en-US"/>
              <a:t>SASEE Annual Meeting</a:t>
            </a:r>
          </a:p>
          <a:p>
            <a:r>
              <a:rPr lang="en-US" altLang="en-US"/>
              <a:t>Research in Engineering Education Symposia (REES)</a:t>
            </a:r>
          </a:p>
          <a:p>
            <a:r>
              <a:rPr lang="en-US" altLang="en-US"/>
              <a:t>Education tracks at annual disciplinary conferences</a:t>
            </a:r>
          </a:p>
          <a:p>
            <a:pPr lvl="1"/>
            <a:r>
              <a:rPr lang="en-US" altLang="en-US"/>
              <a:t>Annual Fall Meeting of the Materials Research Society</a:t>
            </a:r>
          </a:p>
          <a:p>
            <a:pPr lvl="1"/>
            <a:r>
              <a:rPr lang="en-US" altLang="en-US"/>
              <a:t>Annual Meeting of the American Institute of Chemical Engineers</a:t>
            </a:r>
          </a:p>
          <a:p>
            <a:pPr lvl="1"/>
            <a:r>
              <a:rPr lang="en-US" altLang="en-US"/>
              <a:t>Biomedical Engineering Society Annual Fall Meeting</a:t>
            </a:r>
            <a:endParaRPr lang="en-US" altLang="en-US" dirty="0"/>
          </a:p>
        </p:txBody>
      </p:sp>
    </p:spTree>
    <p:extLst>
      <p:ext uri="{BB962C8B-B14F-4D97-AF65-F5344CB8AC3E}">
        <p14:creationId xmlns:p14="http://schemas.microsoft.com/office/powerpoint/2010/main" val="1783703768"/>
      </p:ext>
    </p:extLst>
  </p:cSld>
  <p:clrMapOvr>
    <a:masterClrMapping/>
  </p:clrMapOvr>
</p:sld>
</file>

<file path=ppt/theme/theme1.xml><?xml version="1.0" encoding="utf-8"?>
<a:theme xmlns:a="http://schemas.openxmlformats.org/drawingml/2006/main" name="Retrospect">
  <a:themeElements>
    <a:clrScheme name="Education Society">
      <a:dk1>
        <a:sysClr val="windowText" lastClr="000000"/>
      </a:dk1>
      <a:lt1>
        <a:sysClr val="window" lastClr="FFFFFF"/>
      </a:lt1>
      <a:dk2>
        <a:srgbClr val="212121"/>
      </a:dk2>
      <a:lt2>
        <a:srgbClr val="CDD0D1"/>
      </a:lt2>
      <a:accent1>
        <a:srgbClr val="172A53"/>
      </a:accent1>
      <a:accent2>
        <a:srgbClr val="E77724"/>
      </a:accent2>
      <a:accent3>
        <a:srgbClr val="FFFFFF"/>
      </a:accent3>
      <a:accent4>
        <a:srgbClr val="172A53"/>
      </a:accent4>
      <a:accent5>
        <a:srgbClr val="E77724"/>
      </a:accent5>
      <a:accent6>
        <a:srgbClr val="000000"/>
      </a:accent6>
      <a:hlink>
        <a:srgbClr val="0B4183"/>
      </a:hlink>
      <a:folHlink>
        <a:srgbClr val="172A53"/>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6136</TotalTime>
  <Words>2244</Words>
  <Application>Microsoft Macintosh PowerPoint</Application>
  <PresentationFormat>Widescreen</PresentationFormat>
  <Paragraphs>213</Paragraphs>
  <Slides>36</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Helvetica</vt:lpstr>
      <vt:lpstr>Merriweather Sans</vt:lpstr>
      <vt:lpstr>Noto Sans Symbols</vt:lpstr>
      <vt:lpstr>Wingdings</vt:lpstr>
      <vt:lpstr>Retrospect</vt:lpstr>
      <vt:lpstr>Publishing in Engineering Education Journals Webinar</vt:lpstr>
      <vt:lpstr>John Mitchell</vt:lpstr>
      <vt:lpstr>Goals of the Sessions</vt:lpstr>
      <vt:lpstr>Landscape of Engineering Education Research</vt:lpstr>
      <vt:lpstr> A spectrum of scholarship</vt:lpstr>
      <vt:lpstr>Elements of SoTL</vt:lpstr>
      <vt:lpstr>A framework for EER</vt:lpstr>
      <vt:lpstr>How is EER different than SoTL?</vt:lpstr>
      <vt:lpstr>Landscape of Engineering Education Research - Conferences</vt:lpstr>
      <vt:lpstr>Landscape of Engineering Education Research - Broad engineering education journals </vt:lpstr>
      <vt:lpstr>Landscape of Engineering Education Research - Discipline Specific</vt:lpstr>
      <vt:lpstr>Landscape of Engineering Education Research - Learning Technologies</vt:lpstr>
      <vt:lpstr>Requirements of ToE</vt:lpstr>
      <vt:lpstr>Scope of ToE</vt:lpstr>
      <vt:lpstr>Scope of ToE</vt:lpstr>
      <vt:lpstr>Requirements of IEEE ToE</vt:lpstr>
      <vt:lpstr>About IEEE ToE</vt:lpstr>
      <vt:lpstr>Styles of Research</vt:lpstr>
      <vt:lpstr>The Scholarship of Application</vt:lpstr>
      <vt:lpstr>The Scholarship of Discovery</vt:lpstr>
      <vt:lpstr>The Scholarship of Integration</vt:lpstr>
      <vt:lpstr>Structured Abstracts</vt:lpstr>
      <vt:lpstr>Structured Abstract</vt:lpstr>
      <vt:lpstr>Structured Abstract – 1. Contribution</vt:lpstr>
      <vt:lpstr>Structured Abstract – 2. Background:  </vt:lpstr>
      <vt:lpstr>Structured Abstract – 3.</vt:lpstr>
      <vt:lpstr>Structured Abstract – 4.</vt:lpstr>
      <vt:lpstr>Structured Abstract – 5. Findings</vt:lpstr>
      <vt:lpstr>Example</vt:lpstr>
      <vt:lpstr>Reviewers and Reviewing</vt:lpstr>
      <vt:lpstr>How many reviews does the journal need to make?</vt:lpstr>
      <vt:lpstr>PowerPoint Presentation</vt:lpstr>
      <vt:lpstr>Question:  What are the characteristics of helpful reviews?</vt:lpstr>
      <vt:lpstr>What are the characteristics of helpful reviews?</vt:lpstr>
      <vt:lpstr>Key Message</vt:lpstr>
      <vt:lpstr>Publishing in Engineering Education Journals Webinar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Taylor Boortz</dc:creator>
  <cp:lastModifiedBy>Mitchell, John</cp:lastModifiedBy>
  <cp:revision>3</cp:revision>
  <dcterms:created xsi:type="dcterms:W3CDTF">2022-03-15T15:39:59Z</dcterms:created>
  <dcterms:modified xsi:type="dcterms:W3CDTF">2023-04-04T07:09:49Z</dcterms:modified>
</cp:coreProperties>
</file>